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sldIdLst>
    <p:sldId id="317" r:id="rId3"/>
    <p:sldId id="783" r:id="rId4"/>
    <p:sldId id="308" r:id="rId5"/>
    <p:sldId id="330" r:id="rId6"/>
    <p:sldId id="324" r:id="rId7"/>
    <p:sldId id="334" r:id="rId8"/>
    <p:sldId id="332" r:id="rId9"/>
    <p:sldId id="335" r:id="rId10"/>
    <p:sldId id="788" r:id="rId11"/>
    <p:sldId id="789" r:id="rId12"/>
    <p:sldId id="790" r:id="rId13"/>
    <p:sldId id="784" r:id="rId14"/>
    <p:sldId id="791" r:id="rId15"/>
    <p:sldId id="785" r:id="rId16"/>
    <p:sldId id="792" r:id="rId17"/>
    <p:sldId id="1886" r:id="rId18"/>
    <p:sldId id="786" r:id="rId19"/>
    <p:sldId id="1888" r:id="rId20"/>
    <p:sldId id="1889" r:id="rId21"/>
    <p:sldId id="1890" r:id="rId22"/>
    <p:sldId id="1891" r:id="rId23"/>
    <p:sldId id="780" r:id="rId24"/>
    <p:sldId id="1893" r:id="rId25"/>
    <p:sldId id="1894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75"/>
  </p:normalViewPr>
  <p:slideViewPr>
    <p:cSldViewPr snapToGrid="0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3C327-54B6-A1D3-2BBA-C207C39DD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5B45B7-ADB9-7A03-B873-AE9CE521A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86390F-440E-E044-9683-6BFE40B7C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CACC-32AD-9346-AE11-FA41F9DBF0F6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50CA0D-4EF4-B10F-F6EE-A54C07C40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AF67AF-8842-110F-35DB-EF77ABF8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F688-B4BC-0346-8098-8467548EAA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20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ACDA07-7595-66C0-1552-553E1A0D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7DDFFB-C430-AFA3-D947-2555FE016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58377B-88AF-1E6F-B480-3A0D8210F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CACC-32AD-9346-AE11-FA41F9DBF0F6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9819A5-EDEA-93D5-0B75-F7E92D35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BE6C8D-D0C7-424A-E397-17DB4240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F688-B4BC-0346-8098-8467548EAA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06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092928A-7E64-6C12-B0F5-C302EBDA9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926CAE-2E55-E54E-6937-68807D0EF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9FA26D-88AA-9DD5-C260-969D0575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CACC-32AD-9346-AE11-FA41F9DBF0F6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C1C6F8-E0A7-3679-FD0C-0A4D266E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306865-FEEF-67AD-FC14-D48392E33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F688-B4BC-0346-8098-8467548EAA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941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C1D30-BDC2-46DC-F091-B942B5893E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1238" y="4247451"/>
            <a:ext cx="7401512" cy="624581"/>
          </a:xfrm>
        </p:spPr>
        <p:txBody>
          <a:bodyPr bIns="0" anchor="b"/>
          <a:lstStyle>
            <a:lvl1pPr algn="ctr">
              <a:defRPr sz="4800" cap="none" baseline="0"/>
            </a:lvl1pPr>
          </a:lstStyle>
          <a:p>
            <a:r>
              <a:rPr lang="fr-FR" dirty="0"/>
              <a:t>Insérer le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168384-3D1D-06A2-1FC7-E9B6BB6B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26/03/2023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79991F-73E1-D71B-7F02-2DC3C2A1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7" name="Graphique 26">
            <a:extLst>
              <a:ext uri="{FF2B5EF4-FFF2-40B4-BE49-F238E27FC236}">
                <a16:creationId xmlns:a16="http://schemas.microsoft.com/office/drawing/2014/main" id="{3A980D51-148D-2E9B-F13B-599B7B929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161" y="619125"/>
            <a:ext cx="3764076" cy="5783216"/>
          </a:xfrm>
          <a:prstGeom prst="rect">
            <a:avLst/>
          </a:prstGeom>
        </p:spPr>
      </p:pic>
      <p:sp>
        <p:nvSpPr>
          <p:cNvPr id="29" name="Sous-titre 2">
            <a:extLst>
              <a:ext uri="{FF2B5EF4-FFF2-40B4-BE49-F238E27FC236}">
                <a16:creationId xmlns:a16="http://schemas.microsoft.com/office/drawing/2014/main" id="{DC317B57-29AA-3793-FC4E-8E425192B8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1238" y="4676775"/>
            <a:ext cx="7401512" cy="735704"/>
          </a:xfrm>
        </p:spPr>
        <p:txBody>
          <a:bodyPr tIns="0">
            <a:noAutofit/>
          </a:bodyPr>
          <a:lstStyle>
            <a:lvl1pPr marL="0" indent="0" algn="ctr">
              <a:buNone/>
              <a:defRPr sz="4800" b="0">
                <a:solidFill>
                  <a:schemeClr val="accent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le sous-titre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8A6775DC-D3E1-D83A-19A1-A2B309E907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30105" y="1138865"/>
            <a:ext cx="4423778" cy="22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37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C1D30-BDC2-46DC-F091-B942B5893E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1238" y="4247451"/>
            <a:ext cx="7401512" cy="624581"/>
          </a:xfrm>
        </p:spPr>
        <p:txBody>
          <a:bodyPr bIns="0" anchor="b"/>
          <a:lstStyle>
            <a:lvl1pPr algn="ctr">
              <a:defRPr sz="4800" cap="none" baseline="0"/>
            </a:lvl1pPr>
          </a:lstStyle>
          <a:p>
            <a:r>
              <a:rPr lang="fr-FR" dirty="0"/>
              <a:t>Insérer le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168384-3D1D-06A2-1FC7-E9B6BB6B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26/03/2023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79991F-73E1-D71B-7F02-2DC3C2A1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7" name="Graphique 26">
            <a:extLst>
              <a:ext uri="{FF2B5EF4-FFF2-40B4-BE49-F238E27FC236}">
                <a16:creationId xmlns:a16="http://schemas.microsoft.com/office/drawing/2014/main" id="{3A980D51-148D-2E9B-F13B-599B7B929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161" y="619125"/>
            <a:ext cx="3764076" cy="5783216"/>
          </a:xfrm>
          <a:prstGeom prst="rect">
            <a:avLst/>
          </a:prstGeom>
        </p:spPr>
      </p:pic>
      <p:sp>
        <p:nvSpPr>
          <p:cNvPr id="29" name="Sous-titre 2">
            <a:extLst>
              <a:ext uri="{FF2B5EF4-FFF2-40B4-BE49-F238E27FC236}">
                <a16:creationId xmlns:a16="http://schemas.microsoft.com/office/drawing/2014/main" id="{DC317B57-29AA-3793-FC4E-8E425192B8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1238" y="4676775"/>
            <a:ext cx="7401512" cy="735704"/>
          </a:xfrm>
        </p:spPr>
        <p:txBody>
          <a:bodyPr tIns="0">
            <a:noAutofit/>
          </a:bodyPr>
          <a:lstStyle>
            <a:lvl1pPr marL="0" indent="0" algn="ctr">
              <a:buNone/>
              <a:defRPr sz="4800" b="0">
                <a:solidFill>
                  <a:schemeClr val="accent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le sous-titre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8A6775DC-D3E1-D83A-19A1-A2B309E907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30105" y="1138865"/>
            <a:ext cx="4423778" cy="22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85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D5DF9E-D29C-33AE-0026-60E156AB930A}"/>
              </a:ext>
            </a:extLst>
          </p:cNvPr>
          <p:cNvSpPr/>
          <p:nvPr userDrawn="1"/>
        </p:nvSpPr>
        <p:spPr>
          <a:xfrm>
            <a:off x="0" y="1"/>
            <a:ext cx="11842750" cy="2852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425DE1-6FA1-93C0-6D81-67885BF59B8E}"/>
              </a:ext>
            </a:extLst>
          </p:cNvPr>
          <p:cNvSpPr txBox="1"/>
          <p:nvPr userDrawn="1"/>
        </p:nvSpPr>
        <p:spPr>
          <a:xfrm>
            <a:off x="11427916" y="6214618"/>
            <a:ext cx="491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872190-1A77-49F6-BF32-500CC20CB6C1}" type="slidenum">
              <a:rPr lang="fr-FR" sz="1100" b="1" smtClean="0">
                <a:solidFill>
                  <a:schemeClr val="accent1"/>
                </a:solidFill>
                <a:latin typeface="+mj-lt"/>
              </a:rPr>
              <a:pPr algn="ctr"/>
              <a:t>‹N°›</a:t>
            </a:fld>
            <a:endParaRPr lang="fr-FR" sz="1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379907-2E2C-D6E6-BAAB-A70DD080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26/03/2023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3C2C6F-0875-9F31-5DA1-D1DF89D7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2" name="Espace réservé pour une image  41">
            <a:extLst>
              <a:ext uri="{FF2B5EF4-FFF2-40B4-BE49-F238E27FC236}">
                <a16:creationId xmlns:a16="http://schemas.microsoft.com/office/drawing/2014/main" id="{3F2AF2A7-1280-5910-5923-1E78A413EE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36952" y="0"/>
            <a:ext cx="8191886" cy="4022963"/>
          </a:xfrm>
          <a:custGeom>
            <a:avLst/>
            <a:gdLst>
              <a:gd name="connsiteX0" fmla="*/ 0 w 8191886"/>
              <a:gd name="connsiteY0" fmla="*/ 0 h 4022963"/>
              <a:gd name="connsiteX1" fmla="*/ 8191886 w 8191886"/>
              <a:gd name="connsiteY1" fmla="*/ 0 h 4022963"/>
              <a:gd name="connsiteX2" fmla="*/ 8191886 w 8191886"/>
              <a:gd name="connsiteY2" fmla="*/ 4022963 h 4022963"/>
              <a:gd name="connsiteX3" fmla="*/ 0 w 8191886"/>
              <a:gd name="connsiteY3" fmla="*/ 4022963 h 40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886" h="4022963">
                <a:moveTo>
                  <a:pt x="0" y="0"/>
                </a:moveTo>
                <a:lnTo>
                  <a:pt x="8191886" y="0"/>
                </a:lnTo>
                <a:lnTo>
                  <a:pt x="8191886" y="4022963"/>
                </a:lnTo>
                <a:lnTo>
                  <a:pt x="0" y="4022963"/>
                </a:lnTo>
                <a:close/>
              </a:path>
            </a:pathLst>
          </a:cu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wrap="square" tIns="720000">
            <a:noAutofit/>
          </a:bodyPr>
          <a:lstStyle>
            <a:lvl1pPr algn="ctr">
              <a:defRPr sz="24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id="{82B5D7B2-C2A5-573C-C44C-0C461A37D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6952" y="3871153"/>
            <a:ext cx="8905798" cy="624581"/>
          </a:xfrm>
        </p:spPr>
        <p:txBody>
          <a:bodyPr bIns="0" anchor="b"/>
          <a:lstStyle>
            <a:lvl1pPr algn="ctr">
              <a:defRPr sz="5400" cap="all" baseline="0"/>
            </a:lvl1pPr>
          </a:lstStyle>
          <a:p>
            <a:r>
              <a:rPr lang="fr-FR" dirty="0"/>
              <a:t>Insérer le titre</a:t>
            </a: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A7161A84-F67C-F62D-FED9-2D6C0DBFA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6952" y="4134499"/>
            <a:ext cx="8905798" cy="735704"/>
          </a:xfrm>
        </p:spPr>
        <p:txBody>
          <a:bodyPr tIns="0">
            <a:noAutofit/>
          </a:bodyPr>
          <a:lstStyle>
            <a:lvl1pPr marL="0" indent="0" algn="ctr">
              <a:buNone/>
              <a:defRPr sz="5400" b="0">
                <a:solidFill>
                  <a:schemeClr val="accent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le sous-titre</a:t>
            </a: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id="{DCD4F928-F758-A426-5198-C74EE31259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838152"/>
            <a:ext cx="1895475" cy="1371600"/>
          </a:xfrm>
        </p:spPr>
        <p:txBody>
          <a:bodyPr anchor="b"/>
          <a:lstStyle>
            <a:lvl1pPr algn="ctr">
              <a:defRPr sz="9600" b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N°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FEBA52-A3E3-51E4-34AA-1EDB3457FA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53319" y="5334847"/>
            <a:ext cx="1959152" cy="100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49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D5DF9E-D29C-33AE-0026-60E156AB930A}"/>
              </a:ext>
            </a:extLst>
          </p:cNvPr>
          <p:cNvSpPr/>
          <p:nvPr userDrawn="1"/>
        </p:nvSpPr>
        <p:spPr>
          <a:xfrm>
            <a:off x="0" y="1"/>
            <a:ext cx="11842750" cy="28527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425DE1-6FA1-93C0-6D81-67885BF59B8E}"/>
              </a:ext>
            </a:extLst>
          </p:cNvPr>
          <p:cNvSpPr txBox="1"/>
          <p:nvPr userDrawn="1"/>
        </p:nvSpPr>
        <p:spPr>
          <a:xfrm>
            <a:off x="11427916" y="6214618"/>
            <a:ext cx="491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872190-1A77-49F6-BF32-500CC20CB6C1}" type="slidenum">
              <a:rPr lang="fr-FR" sz="1100" b="1" smtClean="0">
                <a:solidFill>
                  <a:schemeClr val="accent1"/>
                </a:solidFill>
                <a:latin typeface="+mj-lt"/>
              </a:rPr>
              <a:pPr algn="ctr"/>
              <a:t>‹N°›</a:t>
            </a:fld>
            <a:endParaRPr lang="fr-FR" sz="1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379907-2E2C-D6E6-BAAB-A70DD080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26/03/2023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3C2C6F-0875-9F31-5DA1-D1DF89D7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2" name="Espace réservé pour une image  41">
            <a:extLst>
              <a:ext uri="{FF2B5EF4-FFF2-40B4-BE49-F238E27FC236}">
                <a16:creationId xmlns:a16="http://schemas.microsoft.com/office/drawing/2014/main" id="{3F2AF2A7-1280-5910-5923-1E78A413EE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36952" y="0"/>
            <a:ext cx="8191886" cy="4022963"/>
          </a:xfrm>
          <a:custGeom>
            <a:avLst/>
            <a:gdLst>
              <a:gd name="connsiteX0" fmla="*/ 0 w 8191886"/>
              <a:gd name="connsiteY0" fmla="*/ 0 h 4022963"/>
              <a:gd name="connsiteX1" fmla="*/ 8191886 w 8191886"/>
              <a:gd name="connsiteY1" fmla="*/ 0 h 4022963"/>
              <a:gd name="connsiteX2" fmla="*/ 8191886 w 8191886"/>
              <a:gd name="connsiteY2" fmla="*/ 4022963 h 4022963"/>
              <a:gd name="connsiteX3" fmla="*/ 0 w 8191886"/>
              <a:gd name="connsiteY3" fmla="*/ 4022963 h 40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886" h="4022963">
                <a:moveTo>
                  <a:pt x="0" y="0"/>
                </a:moveTo>
                <a:lnTo>
                  <a:pt x="8191886" y="0"/>
                </a:lnTo>
                <a:lnTo>
                  <a:pt x="8191886" y="4022963"/>
                </a:lnTo>
                <a:lnTo>
                  <a:pt x="0" y="4022963"/>
                </a:lnTo>
                <a:close/>
              </a:path>
            </a:pathLst>
          </a:cu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wrap="square" tIns="720000">
            <a:noAutofit/>
          </a:bodyPr>
          <a:lstStyle>
            <a:lvl1pPr algn="ctr">
              <a:defRPr sz="24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id="{82B5D7B2-C2A5-573C-C44C-0C461A37D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6952" y="3871153"/>
            <a:ext cx="8905798" cy="624581"/>
          </a:xfrm>
        </p:spPr>
        <p:txBody>
          <a:bodyPr bIns="0" anchor="b"/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Insérer le titre</a:t>
            </a: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A7161A84-F67C-F62D-FED9-2D6C0DBFA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6952" y="4134499"/>
            <a:ext cx="8905798" cy="735704"/>
          </a:xfrm>
        </p:spPr>
        <p:txBody>
          <a:bodyPr tIns="0">
            <a:noAutofit/>
          </a:bodyPr>
          <a:lstStyle>
            <a:lvl1pPr marL="0" indent="0" algn="ctr">
              <a:buNone/>
              <a:defRPr sz="5400" b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le sous-titre</a:t>
            </a: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id="{DCD4F928-F758-A426-5198-C74EE31259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838152"/>
            <a:ext cx="1895475" cy="1371600"/>
          </a:xfrm>
        </p:spPr>
        <p:txBody>
          <a:bodyPr anchor="b"/>
          <a:lstStyle>
            <a:lvl1pPr algn="ctr">
              <a:defRPr sz="9600" b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N°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245E8442-7D50-CF2B-A04E-137D2C8E6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53319" y="5334847"/>
            <a:ext cx="1959152" cy="100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37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03520D1-6A5E-7404-CB7B-D1822AB093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62500" y="2422525"/>
            <a:ext cx="6708775" cy="3394075"/>
          </a:xfrm>
          <a:solidFill>
            <a:schemeClr val="accent1"/>
          </a:solidFill>
        </p:spPr>
        <p:txBody>
          <a:bodyPr lIns="972000" tIns="396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ln w="6350">
                  <a:solidFill>
                    <a:schemeClr val="bg1"/>
                  </a:solidFill>
                </a:ln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26/03/2023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2E1341B9-11B0-6E2B-20D9-C63A5EEF08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88865" y="1697525"/>
            <a:ext cx="5982410" cy="725487"/>
          </a:xfrm>
        </p:spPr>
        <p:txBody>
          <a:bodyPr lIns="252000" tIns="0" anchor="ctr">
            <a:noAutofit/>
          </a:bodyPr>
          <a:lstStyle>
            <a:lvl1pPr marL="0" indent="0" algn="l">
              <a:lnSpc>
                <a:spcPct val="870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n-lt"/>
                <a:ea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le titre de paragraphe </a:t>
            </a:r>
            <a:br>
              <a:rPr lang="fr-FR" dirty="0"/>
            </a:br>
            <a:r>
              <a:rPr lang="fr-FR" dirty="0"/>
              <a:t>sur deux lignes max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28AC0483-2248-F082-068B-B85EC0BE0D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675" y="1700213"/>
            <a:ext cx="4787190" cy="3227387"/>
          </a:xfrm>
          <a:custGeom>
            <a:avLst/>
            <a:gdLst>
              <a:gd name="connsiteX0" fmla="*/ 0 w 4787190"/>
              <a:gd name="connsiteY0" fmla="*/ 0 h 3227387"/>
              <a:gd name="connsiteX1" fmla="*/ 4787190 w 4787190"/>
              <a:gd name="connsiteY1" fmla="*/ 0 h 3227387"/>
              <a:gd name="connsiteX2" fmla="*/ 4787190 w 4787190"/>
              <a:gd name="connsiteY2" fmla="*/ 3227387 h 3227387"/>
              <a:gd name="connsiteX3" fmla="*/ 0 w 4787190"/>
              <a:gd name="connsiteY3" fmla="*/ 3227387 h 322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7190" h="3227387">
                <a:moveTo>
                  <a:pt x="0" y="0"/>
                </a:moveTo>
                <a:lnTo>
                  <a:pt x="4787190" y="0"/>
                </a:lnTo>
                <a:lnTo>
                  <a:pt x="4787190" y="3227387"/>
                </a:lnTo>
                <a:lnTo>
                  <a:pt x="0" y="3227387"/>
                </a:lnTo>
                <a:close/>
              </a:path>
            </a:pathLst>
          </a:cu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wrap="square" tIns="720000">
            <a:noAutofit/>
          </a:bodyPr>
          <a:lstStyle>
            <a:lvl1pPr algn="ctr">
              <a:defRPr sz="2400"/>
            </a:lvl1pPr>
          </a:lstStyle>
          <a:p>
            <a:r>
              <a:rPr lang="fr-FR" dirty="0"/>
              <a:t>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2724051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A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A65FDC-CB70-C3B7-0AD8-6ECD4255E51E}"/>
              </a:ext>
            </a:extLst>
          </p:cNvPr>
          <p:cNvSpPr/>
          <p:nvPr userDrawn="1"/>
        </p:nvSpPr>
        <p:spPr>
          <a:xfrm>
            <a:off x="0" y="1778000"/>
            <a:ext cx="12192000" cy="403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BBD81DC5-AB5B-0FC1-52E4-7DB422EE84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5413" y="1268413"/>
            <a:ext cx="5021262" cy="4548187"/>
          </a:xfrm>
          <a:solidFill>
            <a:schemeClr val="accent1"/>
          </a:solidFill>
        </p:spPr>
        <p:txBody>
          <a:bodyPr lIns="252000" tIns="144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ln w="6350">
                  <a:solidFill>
                    <a:schemeClr val="bg1"/>
                  </a:solidFill>
                </a:ln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26/03/2023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9EA7091E-B3EB-2CF3-5CE4-1907F28B241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725" y="1778000"/>
            <a:ext cx="5754688" cy="4038600"/>
          </a:xfrm>
        </p:spPr>
        <p:txBody>
          <a:bodyPr lIns="0" tIns="180000" rIns="720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BD6359A1-5065-7E6D-CDF5-9F4E270F50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5412" y="1697525"/>
            <a:ext cx="5020901" cy="725487"/>
          </a:xfrm>
        </p:spPr>
        <p:txBody>
          <a:bodyPr lIns="252000" tIns="0" anchor="ctr">
            <a:noAutofit/>
          </a:bodyPr>
          <a:lstStyle>
            <a:lvl1pPr marL="0" indent="0" algn="l">
              <a:lnSpc>
                <a:spcPct val="87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n-lt"/>
                <a:ea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le titre de paragraphe </a:t>
            </a:r>
            <a:br>
              <a:rPr lang="fr-FR" dirty="0"/>
            </a:br>
            <a:r>
              <a:rPr lang="fr-FR" dirty="0"/>
              <a:t>sur deux lignes max</a:t>
            </a:r>
          </a:p>
        </p:txBody>
      </p:sp>
    </p:spTree>
    <p:extLst>
      <p:ext uri="{BB962C8B-B14F-4D97-AF65-F5344CB8AC3E}">
        <p14:creationId xmlns:p14="http://schemas.microsoft.com/office/powerpoint/2010/main" val="3088426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26/03/2023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20725" y="1901217"/>
            <a:ext cx="11099800" cy="39153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6775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26/03/2023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720725" y="1903900"/>
            <a:ext cx="3322638" cy="39127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453958" y="1903900"/>
            <a:ext cx="3271234" cy="39127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8135787" y="1903900"/>
            <a:ext cx="3335488" cy="39127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084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BF997F-BEF7-B3FE-2B8E-E8486EC3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5FDD93-FEC2-7A68-0E1F-E056F4DBA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A4B4F6-0791-FA41-DC00-D71DD03E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CACC-32AD-9346-AE11-FA41F9DBF0F6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DFE642-C8C2-92C9-F2ED-8275FCFF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06809A-44C5-AB21-89C2-CD864DAF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F688-B4BC-0346-8098-8467548EAA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475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A GAUCH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4EA4337A-CD34-5FCC-093C-2C4FC87949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86200" y="1929782"/>
            <a:ext cx="4053114" cy="3886819"/>
          </a:xfrm>
          <a:custGeom>
            <a:avLst/>
            <a:gdLst>
              <a:gd name="connsiteX0" fmla="*/ 0 w 4053114"/>
              <a:gd name="connsiteY0" fmla="*/ 0 h 3886819"/>
              <a:gd name="connsiteX1" fmla="*/ 4053114 w 4053114"/>
              <a:gd name="connsiteY1" fmla="*/ 0 h 3886819"/>
              <a:gd name="connsiteX2" fmla="*/ 4053114 w 4053114"/>
              <a:gd name="connsiteY2" fmla="*/ 3886819 h 3886819"/>
              <a:gd name="connsiteX3" fmla="*/ 0 w 4053114"/>
              <a:gd name="connsiteY3" fmla="*/ 3886819 h 388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3114" h="3886819">
                <a:moveTo>
                  <a:pt x="0" y="0"/>
                </a:moveTo>
                <a:lnTo>
                  <a:pt x="4053114" y="0"/>
                </a:lnTo>
                <a:lnTo>
                  <a:pt x="4053114" y="3886819"/>
                </a:lnTo>
                <a:lnTo>
                  <a:pt x="0" y="3886819"/>
                </a:lnTo>
                <a:close/>
              </a:path>
            </a:pathLst>
          </a:cu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wrap="square" tIns="720000">
            <a:noAutofit/>
          </a:bodyPr>
          <a:lstStyle>
            <a:lvl1pPr algn="ctr">
              <a:defRPr sz="24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916FBF44-82A3-F23B-929F-4E97BE277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62900" y="2746788"/>
            <a:ext cx="3857624" cy="3069812"/>
          </a:xfrm>
        </p:spPr>
        <p:txBody>
          <a:bodyPr lIns="252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0EDD8EB-E11F-36AB-1D84-23BD56C5C6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62900" y="1929782"/>
            <a:ext cx="3857624" cy="725487"/>
          </a:xfrm>
        </p:spPr>
        <p:txBody>
          <a:bodyPr lIns="252000" tIns="0" anchor="ctr">
            <a:noAutofit/>
          </a:bodyPr>
          <a:lstStyle>
            <a:lvl1pPr marL="0" indent="0" algn="l">
              <a:lnSpc>
                <a:spcPct val="87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  <a:ea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le titre de paragraphe </a:t>
            </a:r>
            <a:br>
              <a:rPr lang="fr-FR" dirty="0"/>
            </a:br>
            <a:r>
              <a:rPr lang="fr-FR" dirty="0"/>
              <a:t>sur deux lignes max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0214EA-92FC-C4FC-C363-81AE8C8D2AE7}"/>
              </a:ext>
            </a:extLst>
          </p:cNvPr>
          <p:cNvSpPr/>
          <p:nvPr userDrawn="1"/>
        </p:nvSpPr>
        <p:spPr>
          <a:xfrm>
            <a:off x="0" y="0"/>
            <a:ext cx="3886200" cy="5816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0200" y="650182"/>
            <a:ext cx="8051800" cy="62458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26/03/2023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A3831386-92B1-DCA8-3A17-A349BFDF34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5" y="2852738"/>
            <a:ext cx="3013075" cy="2963862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186C1C0C-A0B0-3AFD-5275-7D7C1ACE6F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14021" y="1413792"/>
            <a:ext cx="1051832" cy="938884"/>
          </a:xfrm>
          <a:custGeom>
            <a:avLst/>
            <a:gdLst>
              <a:gd name="connsiteX0" fmla="*/ 0 w 4053114"/>
              <a:gd name="connsiteY0" fmla="*/ 0 h 3886819"/>
              <a:gd name="connsiteX1" fmla="*/ 4053114 w 4053114"/>
              <a:gd name="connsiteY1" fmla="*/ 0 h 3886819"/>
              <a:gd name="connsiteX2" fmla="*/ 4053114 w 4053114"/>
              <a:gd name="connsiteY2" fmla="*/ 3886819 h 3886819"/>
              <a:gd name="connsiteX3" fmla="*/ 0 w 4053114"/>
              <a:gd name="connsiteY3" fmla="*/ 3886819 h 388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3114" h="3886819">
                <a:moveTo>
                  <a:pt x="0" y="0"/>
                </a:moveTo>
                <a:lnTo>
                  <a:pt x="4053114" y="0"/>
                </a:lnTo>
                <a:lnTo>
                  <a:pt x="4053114" y="3886819"/>
                </a:lnTo>
                <a:lnTo>
                  <a:pt x="0" y="3886819"/>
                </a:lnTo>
                <a:close/>
              </a:path>
            </a:pathLst>
          </a:custGeom>
          <a:noFill/>
        </p:spPr>
        <p:txBody>
          <a:bodyPr wrap="square" tIns="720000" rIns="0">
            <a:noAutofit/>
          </a:bodyPr>
          <a:lstStyle>
            <a:lvl1pPr algn="ctr">
              <a:defRPr sz="1200"/>
            </a:lvl1pPr>
          </a:lstStyle>
          <a:p>
            <a:r>
              <a:rPr lang="fr-FR" dirty="0"/>
              <a:t>Insérer </a:t>
            </a:r>
            <a:r>
              <a:rPr lang="fr-FR" dirty="0" err="1"/>
              <a:t>picto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573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A GAUCHE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916FBF44-82A3-F23B-929F-4E97BE277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40200" y="2746788"/>
            <a:ext cx="7680324" cy="3069812"/>
          </a:xfrm>
        </p:spPr>
        <p:txBody>
          <a:bodyPr l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0EDD8EB-E11F-36AB-1D84-23BD56C5C6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0200" y="1929782"/>
            <a:ext cx="7680324" cy="725487"/>
          </a:xfrm>
        </p:spPr>
        <p:txBody>
          <a:bodyPr lIns="0" tIns="0" anchor="ctr">
            <a:noAutofit/>
          </a:bodyPr>
          <a:lstStyle>
            <a:lvl1pPr marL="0" indent="0" algn="l">
              <a:lnSpc>
                <a:spcPct val="87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  <a:ea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le titre de paragraphe </a:t>
            </a:r>
            <a:br>
              <a:rPr lang="fr-FR" dirty="0"/>
            </a:br>
            <a:r>
              <a:rPr lang="fr-FR" dirty="0"/>
              <a:t>sur deux lignes max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0214EA-92FC-C4FC-C363-81AE8C8D2AE7}"/>
              </a:ext>
            </a:extLst>
          </p:cNvPr>
          <p:cNvSpPr/>
          <p:nvPr userDrawn="1"/>
        </p:nvSpPr>
        <p:spPr>
          <a:xfrm>
            <a:off x="0" y="0"/>
            <a:ext cx="3886200" cy="5816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0200" y="650182"/>
            <a:ext cx="8051800" cy="62458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26/03/2023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A3831386-92B1-DCA8-3A17-A349BFDF34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5" y="2852738"/>
            <a:ext cx="3013075" cy="2963862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186C1C0C-A0B0-3AFD-5275-7D7C1ACE6F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14021" y="1413792"/>
            <a:ext cx="1051832" cy="938884"/>
          </a:xfrm>
          <a:custGeom>
            <a:avLst/>
            <a:gdLst>
              <a:gd name="connsiteX0" fmla="*/ 0 w 4053114"/>
              <a:gd name="connsiteY0" fmla="*/ 0 h 3886819"/>
              <a:gd name="connsiteX1" fmla="*/ 4053114 w 4053114"/>
              <a:gd name="connsiteY1" fmla="*/ 0 h 3886819"/>
              <a:gd name="connsiteX2" fmla="*/ 4053114 w 4053114"/>
              <a:gd name="connsiteY2" fmla="*/ 3886819 h 3886819"/>
              <a:gd name="connsiteX3" fmla="*/ 0 w 4053114"/>
              <a:gd name="connsiteY3" fmla="*/ 3886819 h 388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3114" h="3886819">
                <a:moveTo>
                  <a:pt x="0" y="0"/>
                </a:moveTo>
                <a:lnTo>
                  <a:pt x="4053114" y="0"/>
                </a:lnTo>
                <a:lnTo>
                  <a:pt x="4053114" y="3886819"/>
                </a:lnTo>
                <a:lnTo>
                  <a:pt x="0" y="3886819"/>
                </a:lnTo>
                <a:close/>
              </a:path>
            </a:pathLst>
          </a:custGeom>
          <a:noFill/>
        </p:spPr>
        <p:txBody>
          <a:bodyPr wrap="square" tIns="720000" rIns="0">
            <a:noAutofit/>
          </a:bodyPr>
          <a:lstStyle>
            <a:lvl1pPr algn="ctr">
              <a:defRPr sz="1200"/>
            </a:lvl1pPr>
          </a:lstStyle>
          <a:p>
            <a:r>
              <a:rPr lang="fr-FR" dirty="0"/>
              <a:t>Insérer </a:t>
            </a:r>
            <a:r>
              <a:rPr lang="fr-FR" dirty="0" err="1"/>
              <a:t>picto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581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26/03/2023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149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52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831170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'élément multimédia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r-FR"/>
              <a:t>Cliquez sur l'icône pour ajouter l'élément multimédia</a:t>
            </a:r>
          </a:p>
        </p:txBody>
      </p:sp>
    </p:spTree>
    <p:extLst>
      <p:ext uri="{BB962C8B-B14F-4D97-AF65-F5344CB8AC3E}">
        <p14:creationId xmlns:p14="http://schemas.microsoft.com/office/powerpoint/2010/main" val="400839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049E46-6713-F042-BB56-D95525E5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C47FE1-3BC1-594E-8CCF-0DCDDFB3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6C8E04-7929-7048-A274-C2F1D812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FA70-DB30-8544-AA1C-88F6AE498CF7}" type="datetime1">
              <a:rPr lang="fr-FR" smtClean="0"/>
              <a:t>26/03/2023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5E1DAF-5006-1845-9E9F-CE3A9A88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978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©Helen </a:t>
            </a:r>
            <a:r>
              <a:rPr lang="fr-FR" dirty="0" err="1"/>
              <a:t>Micheaux</a:t>
            </a:r>
            <a:r>
              <a:rPr lang="fr-FR" dirty="0"/>
              <a:t>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24593A-63AB-6041-A677-94443277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8D69-EBA6-3942-B09C-5407C9D74C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23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BEAF03-8E5A-2DDA-BF44-744D5384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C47F5A-ACB9-EF12-58E6-D0ABBB84F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F0AD1C-2D1F-A419-DCE8-62763AE5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CACC-32AD-9346-AE11-FA41F9DBF0F6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D9E634-3C6E-6658-AA35-B0E18E2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9DDA81-7FD8-F4FB-426F-C68EA593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F688-B4BC-0346-8098-8467548EAA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50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AA63D-D285-EB87-430E-17777190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C1CAF9-FCB8-ACE2-83DF-564A18E8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9DF553-045F-B923-72DE-E08E49074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B92EB8-06DB-C5CD-8B7A-37D9DA66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CACC-32AD-9346-AE11-FA41F9DBF0F6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3089D9-738F-5237-5E6A-0BB17AD4D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F15E86-8657-58D9-64A7-EB058BD5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F688-B4BC-0346-8098-8467548EAA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05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66AD22-34CE-56BE-A2E5-D1C70C7D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764D5D-87F7-6621-9157-F5BA3EB43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9212A0-7B6D-EAFA-2E93-871DC5F43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646603-4F83-C461-AD7B-29521DC07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864A7DA-FB4F-4E75-DC19-1652E2498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0581A7-EF32-5D16-0E8F-4F65081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CACC-32AD-9346-AE11-FA41F9DBF0F6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E0827C-E4F9-0A6F-980F-A963C368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2334C9C-6FDF-BF82-2523-0421998C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F688-B4BC-0346-8098-8467548EAA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12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B0E29-11B1-E0EE-5B74-AD744B24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2CA0C8-D9F0-EFD0-A89F-51CF9C4C2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CACC-32AD-9346-AE11-FA41F9DBF0F6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15F99C-1E7A-43CB-D9B4-55F8FA94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8FC894-9C6E-8471-064C-6D2361CF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F688-B4BC-0346-8098-8467548EAA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48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31B341-5753-E287-A3BE-7F06F68A3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CACC-32AD-9346-AE11-FA41F9DBF0F6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EE89AD9-5998-CA18-C018-623A2EEA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B83CAD-E6AE-BA28-3037-3AC74668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F688-B4BC-0346-8098-8467548EAA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36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9421CD-7AD0-FCBA-BF13-0C9FE25E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CB776F-B939-4733-113F-9FF588258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D15DAE-564C-F6BD-11C6-455B79211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9441D5-42FC-96FD-5008-0CB516F2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CACC-32AD-9346-AE11-FA41F9DBF0F6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DE5160-4BE9-A765-3166-919F81D1A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A9644A-C478-2343-33C8-2CF1F0B6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F688-B4BC-0346-8098-8467548EAA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16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972A3F-81FB-DEDC-C13C-6F2F1265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B48C38E-0994-E43F-A295-0AAD33211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BA4BDD-8B6D-C0EB-F474-35632E712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130252-02DF-F792-12CE-F7C05F710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CACC-32AD-9346-AE11-FA41F9DBF0F6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3D17D7-2018-F0E3-4E6B-5B831DEA2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8C0565-E8FB-9915-9A18-88E0A9D77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F688-B4BC-0346-8098-8467548EAA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03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CCD248-AAF0-E24C-7858-87D8E071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B94898-22D5-C462-D015-E0480EA8C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469C32-2D25-EFE9-F70C-7ABE338ED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2CACC-32AD-9346-AE11-FA41F9DBF0F6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57B440-4AD0-5952-95AE-1925CDBB4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F5EB0B-F7EF-B77B-4D23-8295A62F6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4F688-B4BC-0346-8098-8467548EAA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66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0725" y="650182"/>
            <a:ext cx="11471275" cy="62458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5326" y="1857375"/>
            <a:ext cx="11125200" cy="356522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639248" y="6245979"/>
            <a:ext cx="857066" cy="19555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93663" indent="-93663" algn="l">
              <a:lnSpc>
                <a:spcPct val="87000"/>
              </a:lnSpc>
              <a:buFont typeface="Arial" panose="020B0604020202020204" pitchFamily="34" charset="0"/>
              <a:buChar char="I"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80EC43-BE5E-458B-90B3-57C24CD6DAB7}" type="datetimeFigureOut">
              <a:rPr lang="fr-FR" smtClean="0"/>
              <a:pPr/>
              <a:t>26/03/2023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16195" y="6245979"/>
            <a:ext cx="5423053" cy="192865"/>
          </a:xfrm>
          <a:prstGeom prst="rect">
            <a:avLst/>
          </a:prstGeom>
        </p:spPr>
        <p:txBody>
          <a:bodyPr vert="horz" lIns="91440" tIns="45720" rIns="72000" bIns="45720" rtlCol="0" anchor="ctr">
            <a:noAutofit/>
          </a:bodyPr>
          <a:lstStyle>
            <a:lvl1pPr algn="r">
              <a:lnSpc>
                <a:spcPct val="87000"/>
              </a:lnSpc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grpSp>
        <p:nvGrpSpPr>
          <p:cNvPr id="28" name="Groupe 27" hidden="1">
            <a:extLst>
              <a:ext uri="{FF2B5EF4-FFF2-40B4-BE49-F238E27FC236}">
                <a16:creationId xmlns:a16="http://schemas.microsoft.com/office/drawing/2014/main" id="{D8B8339F-4AB3-6B13-8A47-981D8148462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1496314" y="0"/>
            <a:ext cx="695686" cy="692617"/>
            <a:chOff x="11496314" y="0"/>
            <a:chExt cx="695686" cy="692617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A1C8D7E1-2D8E-E7B0-FA02-8E8DADC6080D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496314" y="345281"/>
              <a:ext cx="352786" cy="347336"/>
              <a:chOff x="1439272" y="5553812"/>
              <a:chExt cx="144476" cy="142244"/>
            </a:xfrm>
            <a:solidFill>
              <a:schemeClr val="bg2"/>
            </a:solidFill>
          </p:grpSpPr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00966BEB-9B68-06AC-84E9-556AD659B8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439272" y="5553812"/>
                <a:ext cx="144476" cy="142244"/>
              </a:xfrm>
              <a:custGeom>
                <a:avLst/>
                <a:gdLst>
                  <a:gd name="connsiteX0" fmla="*/ 140391 w 144476"/>
                  <a:gd name="connsiteY0" fmla="*/ 53410 h 142244"/>
                  <a:gd name="connsiteX1" fmla="*/ 124427 w 144476"/>
                  <a:gd name="connsiteY1" fmla="*/ 24641 h 142244"/>
                  <a:gd name="connsiteX2" fmla="*/ 140391 w 144476"/>
                  <a:gd name="connsiteY2" fmla="*/ 8972 h 142244"/>
                  <a:gd name="connsiteX3" fmla="*/ 140391 w 144476"/>
                  <a:gd name="connsiteY3" fmla="*/ 53452 h 142244"/>
                  <a:gd name="connsiteX4" fmla="*/ 140391 w 144476"/>
                  <a:gd name="connsiteY4" fmla="*/ 134283 h 142244"/>
                  <a:gd name="connsiteX5" fmla="*/ 124006 w 144476"/>
                  <a:gd name="connsiteY5" fmla="*/ 118151 h 142244"/>
                  <a:gd name="connsiteX6" fmla="*/ 140391 w 144476"/>
                  <a:gd name="connsiteY6" fmla="*/ 88876 h 142244"/>
                  <a:gd name="connsiteX7" fmla="*/ 140391 w 144476"/>
                  <a:gd name="connsiteY7" fmla="*/ 134283 h 142244"/>
                  <a:gd name="connsiteX8" fmla="*/ 90477 w 144476"/>
                  <a:gd name="connsiteY8" fmla="*/ 137990 h 142244"/>
                  <a:gd name="connsiteX9" fmla="*/ 120215 w 144476"/>
                  <a:gd name="connsiteY9" fmla="*/ 121857 h 142244"/>
                  <a:gd name="connsiteX10" fmla="*/ 136600 w 144476"/>
                  <a:gd name="connsiteY10" fmla="*/ 137990 h 142244"/>
                  <a:gd name="connsiteX11" fmla="*/ 90477 w 144476"/>
                  <a:gd name="connsiteY11" fmla="*/ 137990 h 142244"/>
                  <a:gd name="connsiteX12" fmla="*/ 34203 w 144476"/>
                  <a:gd name="connsiteY12" fmla="*/ 124258 h 142244"/>
                  <a:gd name="connsiteX13" fmla="*/ 72617 w 144476"/>
                  <a:gd name="connsiteY13" fmla="*/ 99112 h 142244"/>
                  <a:gd name="connsiteX14" fmla="*/ 71312 w 144476"/>
                  <a:gd name="connsiteY14" fmla="*/ 99028 h 142244"/>
                  <a:gd name="connsiteX15" fmla="*/ 35719 w 144476"/>
                  <a:gd name="connsiteY15" fmla="*/ 118404 h 142244"/>
                  <a:gd name="connsiteX16" fmla="*/ 33908 w 144476"/>
                  <a:gd name="connsiteY16" fmla="*/ 124006 h 142244"/>
                  <a:gd name="connsiteX17" fmla="*/ 33023 w 144476"/>
                  <a:gd name="connsiteY17" fmla="*/ 123290 h 142244"/>
                  <a:gd name="connsiteX18" fmla="*/ 32939 w 144476"/>
                  <a:gd name="connsiteY18" fmla="*/ 123416 h 142244"/>
                  <a:gd name="connsiteX19" fmla="*/ 29443 w 144476"/>
                  <a:gd name="connsiteY19" fmla="*/ 120804 h 142244"/>
                  <a:gd name="connsiteX20" fmla="*/ 29569 w 144476"/>
                  <a:gd name="connsiteY20" fmla="*/ 120594 h 142244"/>
                  <a:gd name="connsiteX21" fmla="*/ 28053 w 144476"/>
                  <a:gd name="connsiteY21" fmla="*/ 119372 h 142244"/>
                  <a:gd name="connsiteX22" fmla="*/ 33992 w 144476"/>
                  <a:gd name="connsiteY22" fmla="*/ 113517 h 142244"/>
                  <a:gd name="connsiteX23" fmla="*/ 71312 w 144476"/>
                  <a:gd name="connsiteY23" fmla="*/ 94815 h 142244"/>
                  <a:gd name="connsiteX24" fmla="*/ 82390 w 144476"/>
                  <a:gd name="connsiteY24" fmla="*/ 96248 h 142244"/>
                  <a:gd name="connsiteX25" fmla="*/ 71438 w 144476"/>
                  <a:gd name="connsiteY25" fmla="*/ 71143 h 142244"/>
                  <a:gd name="connsiteX26" fmla="*/ 84411 w 144476"/>
                  <a:gd name="connsiteY26" fmla="*/ 44059 h 142244"/>
                  <a:gd name="connsiteX27" fmla="*/ 72196 w 144476"/>
                  <a:gd name="connsiteY27" fmla="*/ 6023 h 142244"/>
                  <a:gd name="connsiteX28" fmla="*/ 72365 w 144476"/>
                  <a:gd name="connsiteY28" fmla="*/ 6023 h 142244"/>
                  <a:gd name="connsiteX29" fmla="*/ 116719 w 144476"/>
                  <a:gd name="connsiteY29" fmla="*/ 22914 h 142244"/>
                  <a:gd name="connsiteX30" fmla="*/ 102903 w 144476"/>
                  <a:gd name="connsiteY30" fmla="*/ 36477 h 142244"/>
                  <a:gd name="connsiteX31" fmla="*/ 84454 w 144476"/>
                  <a:gd name="connsiteY31" fmla="*/ 44228 h 142244"/>
                  <a:gd name="connsiteX32" fmla="*/ 85802 w 144476"/>
                  <a:gd name="connsiteY32" fmla="*/ 48355 h 142244"/>
                  <a:gd name="connsiteX33" fmla="*/ 75608 w 144476"/>
                  <a:gd name="connsiteY33" fmla="*/ 71101 h 142244"/>
                  <a:gd name="connsiteX34" fmla="*/ 101934 w 144476"/>
                  <a:gd name="connsiteY34" fmla="*/ 101639 h 142244"/>
                  <a:gd name="connsiteX35" fmla="*/ 103366 w 144476"/>
                  <a:gd name="connsiteY35" fmla="*/ 105809 h 142244"/>
                  <a:gd name="connsiteX36" fmla="*/ 103914 w 144476"/>
                  <a:gd name="connsiteY36" fmla="*/ 105851 h 142244"/>
                  <a:gd name="connsiteX37" fmla="*/ 117140 w 144476"/>
                  <a:gd name="connsiteY37" fmla="*/ 118867 h 142244"/>
                  <a:gd name="connsiteX38" fmla="*/ 113602 w 144476"/>
                  <a:gd name="connsiteY38" fmla="*/ 121857 h 142244"/>
                  <a:gd name="connsiteX39" fmla="*/ 113602 w 144476"/>
                  <a:gd name="connsiteY39" fmla="*/ 121857 h 142244"/>
                  <a:gd name="connsiteX40" fmla="*/ 110064 w 144476"/>
                  <a:gd name="connsiteY40" fmla="*/ 124553 h 142244"/>
                  <a:gd name="connsiteX41" fmla="*/ 110064 w 144476"/>
                  <a:gd name="connsiteY41" fmla="*/ 124469 h 142244"/>
                  <a:gd name="connsiteX42" fmla="*/ 108842 w 144476"/>
                  <a:gd name="connsiteY42" fmla="*/ 125311 h 142244"/>
                  <a:gd name="connsiteX43" fmla="*/ 106946 w 144476"/>
                  <a:gd name="connsiteY43" fmla="*/ 118656 h 142244"/>
                  <a:gd name="connsiteX44" fmla="*/ 72828 w 144476"/>
                  <a:gd name="connsiteY44" fmla="*/ 99112 h 142244"/>
                  <a:gd name="connsiteX45" fmla="*/ 108716 w 144476"/>
                  <a:gd name="connsiteY45" fmla="*/ 125438 h 142244"/>
                  <a:gd name="connsiteX46" fmla="*/ 72281 w 144476"/>
                  <a:gd name="connsiteY46" fmla="*/ 136221 h 142244"/>
                  <a:gd name="connsiteX47" fmla="*/ 34118 w 144476"/>
                  <a:gd name="connsiteY47" fmla="*/ 124216 h 142244"/>
                  <a:gd name="connsiteX48" fmla="*/ 9014 w 144476"/>
                  <a:gd name="connsiteY48" fmla="*/ 137948 h 142244"/>
                  <a:gd name="connsiteX49" fmla="*/ 24978 w 144476"/>
                  <a:gd name="connsiteY49" fmla="*/ 122279 h 142244"/>
                  <a:gd name="connsiteX50" fmla="*/ 54210 w 144476"/>
                  <a:gd name="connsiteY50" fmla="*/ 137948 h 142244"/>
                  <a:gd name="connsiteX51" fmla="*/ 9056 w 144476"/>
                  <a:gd name="connsiteY51" fmla="*/ 137948 h 142244"/>
                  <a:gd name="connsiteX52" fmla="*/ 4296 w 144476"/>
                  <a:gd name="connsiteY52" fmla="*/ 133272 h 142244"/>
                  <a:gd name="connsiteX53" fmla="*/ 4296 w 144476"/>
                  <a:gd name="connsiteY53" fmla="*/ 88876 h 142244"/>
                  <a:gd name="connsiteX54" fmla="*/ 20260 w 144476"/>
                  <a:gd name="connsiteY54" fmla="*/ 117603 h 142244"/>
                  <a:gd name="connsiteX55" fmla="*/ 4296 w 144476"/>
                  <a:gd name="connsiteY55" fmla="*/ 133272 h 142244"/>
                  <a:gd name="connsiteX56" fmla="*/ 4296 w 144476"/>
                  <a:gd name="connsiteY56" fmla="*/ 7919 h 142244"/>
                  <a:gd name="connsiteX57" fmla="*/ 20682 w 144476"/>
                  <a:gd name="connsiteY57" fmla="*/ 24051 h 142244"/>
                  <a:gd name="connsiteX58" fmla="*/ 4296 w 144476"/>
                  <a:gd name="connsiteY58" fmla="*/ 53284 h 142244"/>
                  <a:gd name="connsiteX59" fmla="*/ 4296 w 144476"/>
                  <a:gd name="connsiteY59" fmla="*/ 7919 h 142244"/>
                  <a:gd name="connsiteX60" fmla="*/ 54210 w 144476"/>
                  <a:gd name="connsiteY60" fmla="*/ 4212 h 142244"/>
                  <a:gd name="connsiteX61" fmla="*/ 24473 w 144476"/>
                  <a:gd name="connsiteY61" fmla="*/ 20345 h 142244"/>
                  <a:gd name="connsiteX62" fmla="*/ 8087 w 144476"/>
                  <a:gd name="connsiteY62" fmla="*/ 4212 h 142244"/>
                  <a:gd name="connsiteX63" fmla="*/ 54210 w 144476"/>
                  <a:gd name="connsiteY63" fmla="*/ 4212 h 142244"/>
                  <a:gd name="connsiteX64" fmla="*/ 27463 w 144476"/>
                  <a:gd name="connsiteY64" fmla="*/ 23251 h 142244"/>
                  <a:gd name="connsiteX65" fmla="*/ 71817 w 144476"/>
                  <a:gd name="connsiteY65" fmla="*/ 5939 h 142244"/>
                  <a:gd name="connsiteX66" fmla="*/ 57369 w 144476"/>
                  <a:gd name="connsiteY66" fmla="*/ 50967 h 142244"/>
                  <a:gd name="connsiteX67" fmla="*/ 55642 w 144476"/>
                  <a:gd name="connsiteY67" fmla="*/ 50967 h 142244"/>
                  <a:gd name="connsiteX68" fmla="*/ 27463 w 144476"/>
                  <a:gd name="connsiteY68" fmla="*/ 23251 h 142244"/>
                  <a:gd name="connsiteX69" fmla="*/ 40647 w 144476"/>
                  <a:gd name="connsiteY69" fmla="*/ 73713 h 142244"/>
                  <a:gd name="connsiteX70" fmla="*/ 48229 w 144476"/>
                  <a:gd name="connsiteY70" fmla="*/ 79104 h 142244"/>
                  <a:gd name="connsiteX71" fmla="*/ 43090 w 144476"/>
                  <a:gd name="connsiteY71" fmla="*/ 95110 h 142244"/>
                  <a:gd name="connsiteX72" fmla="*/ 23251 w 144476"/>
                  <a:gd name="connsiteY72" fmla="*/ 114655 h 142244"/>
                  <a:gd name="connsiteX73" fmla="*/ 6234 w 144476"/>
                  <a:gd name="connsiteY73" fmla="*/ 73713 h 142244"/>
                  <a:gd name="connsiteX74" fmla="*/ 40689 w 144476"/>
                  <a:gd name="connsiteY74" fmla="*/ 73713 h 142244"/>
                  <a:gd name="connsiteX75" fmla="*/ 9309 w 144476"/>
                  <a:gd name="connsiteY75" fmla="*/ 51009 h 142244"/>
                  <a:gd name="connsiteX76" fmla="*/ 23672 w 144476"/>
                  <a:gd name="connsiteY76" fmla="*/ 27000 h 142244"/>
                  <a:gd name="connsiteX77" fmla="*/ 48061 w 144476"/>
                  <a:gd name="connsiteY77" fmla="*/ 51009 h 142244"/>
                  <a:gd name="connsiteX78" fmla="*/ 9309 w 144476"/>
                  <a:gd name="connsiteY78" fmla="*/ 51009 h 142244"/>
                  <a:gd name="connsiteX79" fmla="*/ 33318 w 144476"/>
                  <a:gd name="connsiteY79" fmla="*/ 68447 h 142244"/>
                  <a:gd name="connsiteX80" fmla="*/ 6192 w 144476"/>
                  <a:gd name="connsiteY80" fmla="*/ 68447 h 142244"/>
                  <a:gd name="connsiteX81" fmla="*/ 9225 w 144476"/>
                  <a:gd name="connsiteY81" fmla="*/ 51220 h 142244"/>
                  <a:gd name="connsiteX82" fmla="*/ 33318 w 144476"/>
                  <a:gd name="connsiteY82" fmla="*/ 68447 h 142244"/>
                  <a:gd name="connsiteX83" fmla="*/ 112212 w 144476"/>
                  <a:gd name="connsiteY83" fmla="*/ 36477 h 142244"/>
                  <a:gd name="connsiteX84" fmla="*/ 121394 w 144476"/>
                  <a:gd name="connsiteY84" fmla="*/ 27463 h 142244"/>
                  <a:gd name="connsiteX85" fmla="*/ 134410 w 144476"/>
                  <a:gd name="connsiteY85" fmla="*/ 48735 h 142244"/>
                  <a:gd name="connsiteX86" fmla="*/ 112212 w 144476"/>
                  <a:gd name="connsiteY86" fmla="*/ 36435 h 142244"/>
                  <a:gd name="connsiteX87" fmla="*/ 110864 w 144476"/>
                  <a:gd name="connsiteY87" fmla="*/ 68405 h 142244"/>
                  <a:gd name="connsiteX88" fmla="*/ 132430 w 144476"/>
                  <a:gd name="connsiteY88" fmla="*/ 52862 h 142244"/>
                  <a:gd name="connsiteX89" fmla="*/ 138285 w 144476"/>
                  <a:gd name="connsiteY89" fmla="*/ 68405 h 142244"/>
                  <a:gd name="connsiteX90" fmla="*/ 110864 w 144476"/>
                  <a:gd name="connsiteY90" fmla="*/ 68405 h 142244"/>
                  <a:gd name="connsiteX91" fmla="*/ 97469 w 144476"/>
                  <a:gd name="connsiteY91" fmla="*/ 50925 h 142244"/>
                  <a:gd name="connsiteX92" fmla="*/ 108421 w 144476"/>
                  <a:gd name="connsiteY92" fmla="*/ 40184 h 142244"/>
                  <a:gd name="connsiteX93" fmla="*/ 130829 w 144476"/>
                  <a:gd name="connsiteY93" fmla="*/ 50925 h 142244"/>
                  <a:gd name="connsiteX94" fmla="*/ 97469 w 144476"/>
                  <a:gd name="connsiteY94" fmla="*/ 50925 h 142244"/>
                  <a:gd name="connsiteX95" fmla="*/ 87992 w 144476"/>
                  <a:gd name="connsiteY95" fmla="*/ 50925 h 142244"/>
                  <a:gd name="connsiteX96" fmla="*/ 86560 w 144476"/>
                  <a:gd name="connsiteY96" fmla="*/ 50925 h 142244"/>
                  <a:gd name="connsiteX97" fmla="*/ 85717 w 144476"/>
                  <a:gd name="connsiteY97" fmla="*/ 48355 h 142244"/>
                  <a:gd name="connsiteX98" fmla="*/ 97343 w 144476"/>
                  <a:gd name="connsiteY98" fmla="*/ 41700 h 142244"/>
                  <a:gd name="connsiteX99" fmla="*/ 87950 w 144476"/>
                  <a:gd name="connsiteY99" fmla="*/ 50925 h 142244"/>
                  <a:gd name="connsiteX100" fmla="*/ 134368 w 144476"/>
                  <a:gd name="connsiteY100" fmla="*/ 93299 h 142244"/>
                  <a:gd name="connsiteX101" fmla="*/ 120889 w 144476"/>
                  <a:gd name="connsiteY101" fmla="*/ 115076 h 142244"/>
                  <a:gd name="connsiteX102" fmla="*/ 111327 w 144476"/>
                  <a:gd name="connsiteY102" fmla="*/ 105641 h 142244"/>
                  <a:gd name="connsiteX103" fmla="*/ 134368 w 144476"/>
                  <a:gd name="connsiteY103" fmla="*/ 93257 h 142244"/>
                  <a:gd name="connsiteX104" fmla="*/ 107494 w 144476"/>
                  <a:gd name="connsiteY104" fmla="*/ 101892 h 142244"/>
                  <a:gd name="connsiteX105" fmla="*/ 100123 w 144476"/>
                  <a:gd name="connsiteY105" fmla="*/ 94647 h 142244"/>
                  <a:gd name="connsiteX106" fmla="*/ 95742 w 144476"/>
                  <a:gd name="connsiteY106" fmla="*/ 79231 h 142244"/>
                  <a:gd name="connsiteX107" fmla="*/ 103535 w 144476"/>
                  <a:gd name="connsiteY107" fmla="*/ 73628 h 142244"/>
                  <a:gd name="connsiteX108" fmla="*/ 138243 w 144476"/>
                  <a:gd name="connsiteY108" fmla="*/ 73628 h 142244"/>
                  <a:gd name="connsiteX109" fmla="*/ 107494 w 144476"/>
                  <a:gd name="connsiteY109" fmla="*/ 101892 h 142244"/>
                  <a:gd name="connsiteX110" fmla="*/ 135547 w 144476"/>
                  <a:gd name="connsiteY110" fmla="*/ 4128 h 142244"/>
                  <a:gd name="connsiteX111" fmla="*/ 119583 w 144476"/>
                  <a:gd name="connsiteY111" fmla="*/ 19797 h 142244"/>
                  <a:gd name="connsiteX112" fmla="*/ 90351 w 144476"/>
                  <a:gd name="connsiteY112" fmla="*/ 4128 h 142244"/>
                  <a:gd name="connsiteX113" fmla="*/ 135547 w 144476"/>
                  <a:gd name="connsiteY113" fmla="*/ 4128 h 142244"/>
                  <a:gd name="connsiteX114" fmla="*/ 84 w 144476"/>
                  <a:gd name="connsiteY114" fmla="*/ 0 h 142244"/>
                  <a:gd name="connsiteX115" fmla="*/ 84 w 144476"/>
                  <a:gd name="connsiteY115" fmla="*/ 137485 h 142244"/>
                  <a:gd name="connsiteX116" fmla="*/ 0 w 144476"/>
                  <a:gd name="connsiteY116" fmla="*/ 137569 h 142244"/>
                  <a:gd name="connsiteX117" fmla="*/ 84 w 144476"/>
                  <a:gd name="connsiteY117" fmla="*/ 137653 h 142244"/>
                  <a:gd name="connsiteX118" fmla="*/ 84 w 144476"/>
                  <a:gd name="connsiteY118" fmla="*/ 142160 h 142244"/>
                  <a:gd name="connsiteX119" fmla="*/ 4633 w 144476"/>
                  <a:gd name="connsiteY119" fmla="*/ 142160 h 142244"/>
                  <a:gd name="connsiteX120" fmla="*/ 4718 w 144476"/>
                  <a:gd name="connsiteY120" fmla="*/ 142244 h 142244"/>
                  <a:gd name="connsiteX121" fmla="*/ 4802 w 144476"/>
                  <a:gd name="connsiteY121" fmla="*/ 142160 h 142244"/>
                  <a:gd name="connsiteX122" fmla="*/ 144477 w 144476"/>
                  <a:gd name="connsiteY122" fmla="*/ 142160 h 142244"/>
                  <a:gd name="connsiteX123" fmla="*/ 144477 w 144476"/>
                  <a:gd name="connsiteY123" fmla="*/ 168 h 142244"/>
                  <a:gd name="connsiteX124" fmla="*/ 84 w 144476"/>
                  <a:gd name="connsiteY124" fmla="*/ 168 h 14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4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5B1138BA-56E7-6CF4-5628-40D8978EEB6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540364" y="5659411"/>
                <a:ext cx="2990" cy="2780"/>
              </a:xfrm>
              <a:custGeom>
                <a:avLst/>
                <a:gdLst>
                  <a:gd name="connsiteX0" fmla="*/ 2359 w 2990"/>
                  <a:gd name="connsiteY0" fmla="*/ 463 h 2780"/>
                  <a:gd name="connsiteX1" fmla="*/ 0 w 2990"/>
                  <a:gd name="connsiteY1" fmla="*/ 0 h 2780"/>
                  <a:gd name="connsiteX2" fmla="*/ 2991 w 2990"/>
                  <a:gd name="connsiteY2" fmla="*/ 2780 h 2780"/>
                  <a:gd name="connsiteX3" fmla="*/ 2317 w 2990"/>
                  <a:gd name="connsiteY3" fmla="*/ 463 h 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0" h="2780">
                    <a:moveTo>
                      <a:pt x="2359" y="463"/>
                    </a:moveTo>
                    <a:cubicBezTo>
                      <a:pt x="1558" y="379"/>
                      <a:pt x="800" y="126"/>
                      <a:pt x="0" y="0"/>
                    </a:cubicBezTo>
                    <a:cubicBezTo>
                      <a:pt x="1053" y="885"/>
                      <a:pt x="2022" y="1811"/>
                      <a:pt x="2991" y="2780"/>
                    </a:cubicBezTo>
                    <a:lnTo>
                      <a:pt x="2317" y="463"/>
                    </a:lnTo>
                    <a:close/>
                  </a:path>
                </a:pathLst>
              </a:custGeom>
              <a:grpFill/>
              <a:ln w="4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B01CBE55-204A-6257-E295-14679DBC094F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839214" y="0"/>
              <a:ext cx="352786" cy="347336"/>
              <a:chOff x="1439272" y="5553812"/>
              <a:chExt cx="144476" cy="142244"/>
            </a:xfrm>
            <a:solidFill>
              <a:schemeClr val="bg2"/>
            </a:solidFill>
          </p:grpSpPr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322B74F6-53D6-7ABA-3AF7-BCEFC5C066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439272" y="5553812"/>
                <a:ext cx="144476" cy="142244"/>
              </a:xfrm>
              <a:custGeom>
                <a:avLst/>
                <a:gdLst>
                  <a:gd name="connsiteX0" fmla="*/ 140391 w 144476"/>
                  <a:gd name="connsiteY0" fmla="*/ 53410 h 142244"/>
                  <a:gd name="connsiteX1" fmla="*/ 124427 w 144476"/>
                  <a:gd name="connsiteY1" fmla="*/ 24641 h 142244"/>
                  <a:gd name="connsiteX2" fmla="*/ 140391 w 144476"/>
                  <a:gd name="connsiteY2" fmla="*/ 8972 h 142244"/>
                  <a:gd name="connsiteX3" fmla="*/ 140391 w 144476"/>
                  <a:gd name="connsiteY3" fmla="*/ 53452 h 142244"/>
                  <a:gd name="connsiteX4" fmla="*/ 140391 w 144476"/>
                  <a:gd name="connsiteY4" fmla="*/ 134283 h 142244"/>
                  <a:gd name="connsiteX5" fmla="*/ 124006 w 144476"/>
                  <a:gd name="connsiteY5" fmla="*/ 118151 h 142244"/>
                  <a:gd name="connsiteX6" fmla="*/ 140391 w 144476"/>
                  <a:gd name="connsiteY6" fmla="*/ 88876 h 142244"/>
                  <a:gd name="connsiteX7" fmla="*/ 140391 w 144476"/>
                  <a:gd name="connsiteY7" fmla="*/ 134283 h 142244"/>
                  <a:gd name="connsiteX8" fmla="*/ 90477 w 144476"/>
                  <a:gd name="connsiteY8" fmla="*/ 137990 h 142244"/>
                  <a:gd name="connsiteX9" fmla="*/ 120215 w 144476"/>
                  <a:gd name="connsiteY9" fmla="*/ 121857 h 142244"/>
                  <a:gd name="connsiteX10" fmla="*/ 136600 w 144476"/>
                  <a:gd name="connsiteY10" fmla="*/ 137990 h 142244"/>
                  <a:gd name="connsiteX11" fmla="*/ 90477 w 144476"/>
                  <a:gd name="connsiteY11" fmla="*/ 137990 h 142244"/>
                  <a:gd name="connsiteX12" fmla="*/ 34203 w 144476"/>
                  <a:gd name="connsiteY12" fmla="*/ 124258 h 142244"/>
                  <a:gd name="connsiteX13" fmla="*/ 72617 w 144476"/>
                  <a:gd name="connsiteY13" fmla="*/ 99112 h 142244"/>
                  <a:gd name="connsiteX14" fmla="*/ 71312 w 144476"/>
                  <a:gd name="connsiteY14" fmla="*/ 99028 h 142244"/>
                  <a:gd name="connsiteX15" fmla="*/ 35719 w 144476"/>
                  <a:gd name="connsiteY15" fmla="*/ 118404 h 142244"/>
                  <a:gd name="connsiteX16" fmla="*/ 33908 w 144476"/>
                  <a:gd name="connsiteY16" fmla="*/ 124006 h 142244"/>
                  <a:gd name="connsiteX17" fmla="*/ 33023 w 144476"/>
                  <a:gd name="connsiteY17" fmla="*/ 123290 h 142244"/>
                  <a:gd name="connsiteX18" fmla="*/ 32939 w 144476"/>
                  <a:gd name="connsiteY18" fmla="*/ 123416 h 142244"/>
                  <a:gd name="connsiteX19" fmla="*/ 29443 w 144476"/>
                  <a:gd name="connsiteY19" fmla="*/ 120804 h 142244"/>
                  <a:gd name="connsiteX20" fmla="*/ 29569 w 144476"/>
                  <a:gd name="connsiteY20" fmla="*/ 120594 h 142244"/>
                  <a:gd name="connsiteX21" fmla="*/ 28053 w 144476"/>
                  <a:gd name="connsiteY21" fmla="*/ 119372 h 142244"/>
                  <a:gd name="connsiteX22" fmla="*/ 33992 w 144476"/>
                  <a:gd name="connsiteY22" fmla="*/ 113517 h 142244"/>
                  <a:gd name="connsiteX23" fmla="*/ 71312 w 144476"/>
                  <a:gd name="connsiteY23" fmla="*/ 94815 h 142244"/>
                  <a:gd name="connsiteX24" fmla="*/ 82390 w 144476"/>
                  <a:gd name="connsiteY24" fmla="*/ 96248 h 142244"/>
                  <a:gd name="connsiteX25" fmla="*/ 71438 w 144476"/>
                  <a:gd name="connsiteY25" fmla="*/ 71143 h 142244"/>
                  <a:gd name="connsiteX26" fmla="*/ 84411 w 144476"/>
                  <a:gd name="connsiteY26" fmla="*/ 44059 h 142244"/>
                  <a:gd name="connsiteX27" fmla="*/ 72196 w 144476"/>
                  <a:gd name="connsiteY27" fmla="*/ 6023 h 142244"/>
                  <a:gd name="connsiteX28" fmla="*/ 72365 w 144476"/>
                  <a:gd name="connsiteY28" fmla="*/ 6023 h 142244"/>
                  <a:gd name="connsiteX29" fmla="*/ 116719 w 144476"/>
                  <a:gd name="connsiteY29" fmla="*/ 22914 h 142244"/>
                  <a:gd name="connsiteX30" fmla="*/ 102903 w 144476"/>
                  <a:gd name="connsiteY30" fmla="*/ 36477 h 142244"/>
                  <a:gd name="connsiteX31" fmla="*/ 84454 w 144476"/>
                  <a:gd name="connsiteY31" fmla="*/ 44228 h 142244"/>
                  <a:gd name="connsiteX32" fmla="*/ 85802 w 144476"/>
                  <a:gd name="connsiteY32" fmla="*/ 48355 h 142244"/>
                  <a:gd name="connsiteX33" fmla="*/ 75608 w 144476"/>
                  <a:gd name="connsiteY33" fmla="*/ 71101 h 142244"/>
                  <a:gd name="connsiteX34" fmla="*/ 101934 w 144476"/>
                  <a:gd name="connsiteY34" fmla="*/ 101639 h 142244"/>
                  <a:gd name="connsiteX35" fmla="*/ 103366 w 144476"/>
                  <a:gd name="connsiteY35" fmla="*/ 105809 h 142244"/>
                  <a:gd name="connsiteX36" fmla="*/ 103914 w 144476"/>
                  <a:gd name="connsiteY36" fmla="*/ 105851 h 142244"/>
                  <a:gd name="connsiteX37" fmla="*/ 117140 w 144476"/>
                  <a:gd name="connsiteY37" fmla="*/ 118867 h 142244"/>
                  <a:gd name="connsiteX38" fmla="*/ 113602 w 144476"/>
                  <a:gd name="connsiteY38" fmla="*/ 121857 h 142244"/>
                  <a:gd name="connsiteX39" fmla="*/ 113602 w 144476"/>
                  <a:gd name="connsiteY39" fmla="*/ 121857 h 142244"/>
                  <a:gd name="connsiteX40" fmla="*/ 110064 w 144476"/>
                  <a:gd name="connsiteY40" fmla="*/ 124553 h 142244"/>
                  <a:gd name="connsiteX41" fmla="*/ 110064 w 144476"/>
                  <a:gd name="connsiteY41" fmla="*/ 124469 h 142244"/>
                  <a:gd name="connsiteX42" fmla="*/ 108842 w 144476"/>
                  <a:gd name="connsiteY42" fmla="*/ 125311 h 142244"/>
                  <a:gd name="connsiteX43" fmla="*/ 106946 w 144476"/>
                  <a:gd name="connsiteY43" fmla="*/ 118656 h 142244"/>
                  <a:gd name="connsiteX44" fmla="*/ 72828 w 144476"/>
                  <a:gd name="connsiteY44" fmla="*/ 99112 h 142244"/>
                  <a:gd name="connsiteX45" fmla="*/ 108716 w 144476"/>
                  <a:gd name="connsiteY45" fmla="*/ 125438 h 142244"/>
                  <a:gd name="connsiteX46" fmla="*/ 72281 w 144476"/>
                  <a:gd name="connsiteY46" fmla="*/ 136221 h 142244"/>
                  <a:gd name="connsiteX47" fmla="*/ 34118 w 144476"/>
                  <a:gd name="connsiteY47" fmla="*/ 124216 h 142244"/>
                  <a:gd name="connsiteX48" fmla="*/ 9014 w 144476"/>
                  <a:gd name="connsiteY48" fmla="*/ 137948 h 142244"/>
                  <a:gd name="connsiteX49" fmla="*/ 24978 w 144476"/>
                  <a:gd name="connsiteY49" fmla="*/ 122279 h 142244"/>
                  <a:gd name="connsiteX50" fmla="*/ 54210 w 144476"/>
                  <a:gd name="connsiteY50" fmla="*/ 137948 h 142244"/>
                  <a:gd name="connsiteX51" fmla="*/ 9056 w 144476"/>
                  <a:gd name="connsiteY51" fmla="*/ 137948 h 142244"/>
                  <a:gd name="connsiteX52" fmla="*/ 4296 w 144476"/>
                  <a:gd name="connsiteY52" fmla="*/ 133272 h 142244"/>
                  <a:gd name="connsiteX53" fmla="*/ 4296 w 144476"/>
                  <a:gd name="connsiteY53" fmla="*/ 88876 h 142244"/>
                  <a:gd name="connsiteX54" fmla="*/ 20260 w 144476"/>
                  <a:gd name="connsiteY54" fmla="*/ 117603 h 142244"/>
                  <a:gd name="connsiteX55" fmla="*/ 4296 w 144476"/>
                  <a:gd name="connsiteY55" fmla="*/ 133272 h 142244"/>
                  <a:gd name="connsiteX56" fmla="*/ 4296 w 144476"/>
                  <a:gd name="connsiteY56" fmla="*/ 7919 h 142244"/>
                  <a:gd name="connsiteX57" fmla="*/ 20682 w 144476"/>
                  <a:gd name="connsiteY57" fmla="*/ 24051 h 142244"/>
                  <a:gd name="connsiteX58" fmla="*/ 4296 w 144476"/>
                  <a:gd name="connsiteY58" fmla="*/ 53284 h 142244"/>
                  <a:gd name="connsiteX59" fmla="*/ 4296 w 144476"/>
                  <a:gd name="connsiteY59" fmla="*/ 7919 h 142244"/>
                  <a:gd name="connsiteX60" fmla="*/ 54210 w 144476"/>
                  <a:gd name="connsiteY60" fmla="*/ 4212 h 142244"/>
                  <a:gd name="connsiteX61" fmla="*/ 24473 w 144476"/>
                  <a:gd name="connsiteY61" fmla="*/ 20345 h 142244"/>
                  <a:gd name="connsiteX62" fmla="*/ 8087 w 144476"/>
                  <a:gd name="connsiteY62" fmla="*/ 4212 h 142244"/>
                  <a:gd name="connsiteX63" fmla="*/ 54210 w 144476"/>
                  <a:gd name="connsiteY63" fmla="*/ 4212 h 142244"/>
                  <a:gd name="connsiteX64" fmla="*/ 27463 w 144476"/>
                  <a:gd name="connsiteY64" fmla="*/ 23251 h 142244"/>
                  <a:gd name="connsiteX65" fmla="*/ 71817 w 144476"/>
                  <a:gd name="connsiteY65" fmla="*/ 5939 h 142244"/>
                  <a:gd name="connsiteX66" fmla="*/ 57369 w 144476"/>
                  <a:gd name="connsiteY66" fmla="*/ 50967 h 142244"/>
                  <a:gd name="connsiteX67" fmla="*/ 55642 w 144476"/>
                  <a:gd name="connsiteY67" fmla="*/ 50967 h 142244"/>
                  <a:gd name="connsiteX68" fmla="*/ 27463 w 144476"/>
                  <a:gd name="connsiteY68" fmla="*/ 23251 h 142244"/>
                  <a:gd name="connsiteX69" fmla="*/ 40647 w 144476"/>
                  <a:gd name="connsiteY69" fmla="*/ 73713 h 142244"/>
                  <a:gd name="connsiteX70" fmla="*/ 48229 w 144476"/>
                  <a:gd name="connsiteY70" fmla="*/ 79104 h 142244"/>
                  <a:gd name="connsiteX71" fmla="*/ 43090 w 144476"/>
                  <a:gd name="connsiteY71" fmla="*/ 95110 h 142244"/>
                  <a:gd name="connsiteX72" fmla="*/ 23251 w 144476"/>
                  <a:gd name="connsiteY72" fmla="*/ 114655 h 142244"/>
                  <a:gd name="connsiteX73" fmla="*/ 6234 w 144476"/>
                  <a:gd name="connsiteY73" fmla="*/ 73713 h 142244"/>
                  <a:gd name="connsiteX74" fmla="*/ 40689 w 144476"/>
                  <a:gd name="connsiteY74" fmla="*/ 73713 h 142244"/>
                  <a:gd name="connsiteX75" fmla="*/ 9309 w 144476"/>
                  <a:gd name="connsiteY75" fmla="*/ 51009 h 142244"/>
                  <a:gd name="connsiteX76" fmla="*/ 23672 w 144476"/>
                  <a:gd name="connsiteY76" fmla="*/ 27000 h 142244"/>
                  <a:gd name="connsiteX77" fmla="*/ 48061 w 144476"/>
                  <a:gd name="connsiteY77" fmla="*/ 51009 h 142244"/>
                  <a:gd name="connsiteX78" fmla="*/ 9309 w 144476"/>
                  <a:gd name="connsiteY78" fmla="*/ 51009 h 142244"/>
                  <a:gd name="connsiteX79" fmla="*/ 33318 w 144476"/>
                  <a:gd name="connsiteY79" fmla="*/ 68447 h 142244"/>
                  <a:gd name="connsiteX80" fmla="*/ 6192 w 144476"/>
                  <a:gd name="connsiteY80" fmla="*/ 68447 h 142244"/>
                  <a:gd name="connsiteX81" fmla="*/ 9225 w 144476"/>
                  <a:gd name="connsiteY81" fmla="*/ 51220 h 142244"/>
                  <a:gd name="connsiteX82" fmla="*/ 33318 w 144476"/>
                  <a:gd name="connsiteY82" fmla="*/ 68447 h 142244"/>
                  <a:gd name="connsiteX83" fmla="*/ 112212 w 144476"/>
                  <a:gd name="connsiteY83" fmla="*/ 36477 h 142244"/>
                  <a:gd name="connsiteX84" fmla="*/ 121394 w 144476"/>
                  <a:gd name="connsiteY84" fmla="*/ 27463 h 142244"/>
                  <a:gd name="connsiteX85" fmla="*/ 134410 w 144476"/>
                  <a:gd name="connsiteY85" fmla="*/ 48735 h 142244"/>
                  <a:gd name="connsiteX86" fmla="*/ 112212 w 144476"/>
                  <a:gd name="connsiteY86" fmla="*/ 36435 h 142244"/>
                  <a:gd name="connsiteX87" fmla="*/ 110864 w 144476"/>
                  <a:gd name="connsiteY87" fmla="*/ 68405 h 142244"/>
                  <a:gd name="connsiteX88" fmla="*/ 132430 w 144476"/>
                  <a:gd name="connsiteY88" fmla="*/ 52862 h 142244"/>
                  <a:gd name="connsiteX89" fmla="*/ 138285 w 144476"/>
                  <a:gd name="connsiteY89" fmla="*/ 68405 h 142244"/>
                  <a:gd name="connsiteX90" fmla="*/ 110864 w 144476"/>
                  <a:gd name="connsiteY90" fmla="*/ 68405 h 142244"/>
                  <a:gd name="connsiteX91" fmla="*/ 97469 w 144476"/>
                  <a:gd name="connsiteY91" fmla="*/ 50925 h 142244"/>
                  <a:gd name="connsiteX92" fmla="*/ 108421 w 144476"/>
                  <a:gd name="connsiteY92" fmla="*/ 40184 h 142244"/>
                  <a:gd name="connsiteX93" fmla="*/ 130829 w 144476"/>
                  <a:gd name="connsiteY93" fmla="*/ 50925 h 142244"/>
                  <a:gd name="connsiteX94" fmla="*/ 97469 w 144476"/>
                  <a:gd name="connsiteY94" fmla="*/ 50925 h 142244"/>
                  <a:gd name="connsiteX95" fmla="*/ 87992 w 144476"/>
                  <a:gd name="connsiteY95" fmla="*/ 50925 h 142244"/>
                  <a:gd name="connsiteX96" fmla="*/ 86560 w 144476"/>
                  <a:gd name="connsiteY96" fmla="*/ 50925 h 142244"/>
                  <a:gd name="connsiteX97" fmla="*/ 85717 w 144476"/>
                  <a:gd name="connsiteY97" fmla="*/ 48355 h 142244"/>
                  <a:gd name="connsiteX98" fmla="*/ 97343 w 144476"/>
                  <a:gd name="connsiteY98" fmla="*/ 41700 h 142244"/>
                  <a:gd name="connsiteX99" fmla="*/ 87950 w 144476"/>
                  <a:gd name="connsiteY99" fmla="*/ 50925 h 142244"/>
                  <a:gd name="connsiteX100" fmla="*/ 134368 w 144476"/>
                  <a:gd name="connsiteY100" fmla="*/ 93299 h 142244"/>
                  <a:gd name="connsiteX101" fmla="*/ 120889 w 144476"/>
                  <a:gd name="connsiteY101" fmla="*/ 115076 h 142244"/>
                  <a:gd name="connsiteX102" fmla="*/ 111327 w 144476"/>
                  <a:gd name="connsiteY102" fmla="*/ 105641 h 142244"/>
                  <a:gd name="connsiteX103" fmla="*/ 134368 w 144476"/>
                  <a:gd name="connsiteY103" fmla="*/ 93257 h 142244"/>
                  <a:gd name="connsiteX104" fmla="*/ 107494 w 144476"/>
                  <a:gd name="connsiteY104" fmla="*/ 101892 h 142244"/>
                  <a:gd name="connsiteX105" fmla="*/ 100123 w 144476"/>
                  <a:gd name="connsiteY105" fmla="*/ 94647 h 142244"/>
                  <a:gd name="connsiteX106" fmla="*/ 95742 w 144476"/>
                  <a:gd name="connsiteY106" fmla="*/ 79231 h 142244"/>
                  <a:gd name="connsiteX107" fmla="*/ 103535 w 144476"/>
                  <a:gd name="connsiteY107" fmla="*/ 73628 h 142244"/>
                  <a:gd name="connsiteX108" fmla="*/ 138243 w 144476"/>
                  <a:gd name="connsiteY108" fmla="*/ 73628 h 142244"/>
                  <a:gd name="connsiteX109" fmla="*/ 107494 w 144476"/>
                  <a:gd name="connsiteY109" fmla="*/ 101892 h 142244"/>
                  <a:gd name="connsiteX110" fmla="*/ 135547 w 144476"/>
                  <a:gd name="connsiteY110" fmla="*/ 4128 h 142244"/>
                  <a:gd name="connsiteX111" fmla="*/ 119583 w 144476"/>
                  <a:gd name="connsiteY111" fmla="*/ 19797 h 142244"/>
                  <a:gd name="connsiteX112" fmla="*/ 90351 w 144476"/>
                  <a:gd name="connsiteY112" fmla="*/ 4128 h 142244"/>
                  <a:gd name="connsiteX113" fmla="*/ 135547 w 144476"/>
                  <a:gd name="connsiteY113" fmla="*/ 4128 h 142244"/>
                  <a:gd name="connsiteX114" fmla="*/ 84 w 144476"/>
                  <a:gd name="connsiteY114" fmla="*/ 0 h 142244"/>
                  <a:gd name="connsiteX115" fmla="*/ 84 w 144476"/>
                  <a:gd name="connsiteY115" fmla="*/ 137485 h 142244"/>
                  <a:gd name="connsiteX116" fmla="*/ 0 w 144476"/>
                  <a:gd name="connsiteY116" fmla="*/ 137569 h 142244"/>
                  <a:gd name="connsiteX117" fmla="*/ 84 w 144476"/>
                  <a:gd name="connsiteY117" fmla="*/ 137653 h 142244"/>
                  <a:gd name="connsiteX118" fmla="*/ 84 w 144476"/>
                  <a:gd name="connsiteY118" fmla="*/ 142160 h 142244"/>
                  <a:gd name="connsiteX119" fmla="*/ 4633 w 144476"/>
                  <a:gd name="connsiteY119" fmla="*/ 142160 h 142244"/>
                  <a:gd name="connsiteX120" fmla="*/ 4718 w 144476"/>
                  <a:gd name="connsiteY120" fmla="*/ 142244 h 142244"/>
                  <a:gd name="connsiteX121" fmla="*/ 4802 w 144476"/>
                  <a:gd name="connsiteY121" fmla="*/ 142160 h 142244"/>
                  <a:gd name="connsiteX122" fmla="*/ 144477 w 144476"/>
                  <a:gd name="connsiteY122" fmla="*/ 142160 h 142244"/>
                  <a:gd name="connsiteX123" fmla="*/ 144477 w 144476"/>
                  <a:gd name="connsiteY123" fmla="*/ 168 h 142244"/>
                  <a:gd name="connsiteX124" fmla="*/ 84 w 144476"/>
                  <a:gd name="connsiteY124" fmla="*/ 168 h 14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4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914ED67B-A447-10E4-6F18-10ADA57EFB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540364" y="5659411"/>
                <a:ext cx="2990" cy="2780"/>
              </a:xfrm>
              <a:custGeom>
                <a:avLst/>
                <a:gdLst>
                  <a:gd name="connsiteX0" fmla="*/ 2359 w 2990"/>
                  <a:gd name="connsiteY0" fmla="*/ 463 h 2780"/>
                  <a:gd name="connsiteX1" fmla="*/ 0 w 2990"/>
                  <a:gd name="connsiteY1" fmla="*/ 0 h 2780"/>
                  <a:gd name="connsiteX2" fmla="*/ 2991 w 2990"/>
                  <a:gd name="connsiteY2" fmla="*/ 2780 h 2780"/>
                  <a:gd name="connsiteX3" fmla="*/ 2317 w 2990"/>
                  <a:gd name="connsiteY3" fmla="*/ 463 h 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0" h="2780">
                    <a:moveTo>
                      <a:pt x="2359" y="463"/>
                    </a:moveTo>
                    <a:cubicBezTo>
                      <a:pt x="1558" y="379"/>
                      <a:pt x="800" y="126"/>
                      <a:pt x="0" y="0"/>
                    </a:cubicBezTo>
                    <a:cubicBezTo>
                      <a:pt x="1053" y="885"/>
                      <a:pt x="2022" y="1811"/>
                      <a:pt x="2991" y="2780"/>
                    </a:cubicBezTo>
                    <a:lnTo>
                      <a:pt x="2317" y="463"/>
                    </a:lnTo>
                    <a:close/>
                  </a:path>
                </a:pathLst>
              </a:custGeom>
              <a:grpFill/>
              <a:ln w="4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27" name="Groupe 26" hidden="1">
            <a:extLst>
              <a:ext uri="{FF2B5EF4-FFF2-40B4-BE49-F238E27FC236}">
                <a16:creationId xmlns:a16="http://schemas.microsoft.com/office/drawing/2014/main" id="{5D2A24A3-57D5-9A67-6344-E879CFDCAB8B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5819898"/>
            <a:ext cx="695686" cy="1038102"/>
            <a:chOff x="0" y="5819898"/>
            <a:chExt cx="695686" cy="1038102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B2989E40-B418-AA6A-319C-75A30252528B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0" y="6510664"/>
              <a:ext cx="352786" cy="347336"/>
              <a:chOff x="1439272" y="5553812"/>
              <a:chExt cx="144476" cy="142244"/>
            </a:xfrm>
            <a:solidFill>
              <a:schemeClr val="bg2"/>
            </a:solidFill>
          </p:grpSpPr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0B9CD4CC-390A-B3B5-2226-00F88B08363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439272" y="5553812"/>
                <a:ext cx="144476" cy="142244"/>
              </a:xfrm>
              <a:custGeom>
                <a:avLst/>
                <a:gdLst>
                  <a:gd name="connsiteX0" fmla="*/ 140391 w 144476"/>
                  <a:gd name="connsiteY0" fmla="*/ 53410 h 142244"/>
                  <a:gd name="connsiteX1" fmla="*/ 124427 w 144476"/>
                  <a:gd name="connsiteY1" fmla="*/ 24641 h 142244"/>
                  <a:gd name="connsiteX2" fmla="*/ 140391 w 144476"/>
                  <a:gd name="connsiteY2" fmla="*/ 8972 h 142244"/>
                  <a:gd name="connsiteX3" fmla="*/ 140391 w 144476"/>
                  <a:gd name="connsiteY3" fmla="*/ 53452 h 142244"/>
                  <a:gd name="connsiteX4" fmla="*/ 140391 w 144476"/>
                  <a:gd name="connsiteY4" fmla="*/ 134283 h 142244"/>
                  <a:gd name="connsiteX5" fmla="*/ 124006 w 144476"/>
                  <a:gd name="connsiteY5" fmla="*/ 118151 h 142244"/>
                  <a:gd name="connsiteX6" fmla="*/ 140391 w 144476"/>
                  <a:gd name="connsiteY6" fmla="*/ 88876 h 142244"/>
                  <a:gd name="connsiteX7" fmla="*/ 140391 w 144476"/>
                  <a:gd name="connsiteY7" fmla="*/ 134283 h 142244"/>
                  <a:gd name="connsiteX8" fmla="*/ 90477 w 144476"/>
                  <a:gd name="connsiteY8" fmla="*/ 137990 h 142244"/>
                  <a:gd name="connsiteX9" fmla="*/ 120215 w 144476"/>
                  <a:gd name="connsiteY9" fmla="*/ 121857 h 142244"/>
                  <a:gd name="connsiteX10" fmla="*/ 136600 w 144476"/>
                  <a:gd name="connsiteY10" fmla="*/ 137990 h 142244"/>
                  <a:gd name="connsiteX11" fmla="*/ 90477 w 144476"/>
                  <a:gd name="connsiteY11" fmla="*/ 137990 h 142244"/>
                  <a:gd name="connsiteX12" fmla="*/ 34203 w 144476"/>
                  <a:gd name="connsiteY12" fmla="*/ 124258 h 142244"/>
                  <a:gd name="connsiteX13" fmla="*/ 72617 w 144476"/>
                  <a:gd name="connsiteY13" fmla="*/ 99112 h 142244"/>
                  <a:gd name="connsiteX14" fmla="*/ 71312 w 144476"/>
                  <a:gd name="connsiteY14" fmla="*/ 99028 h 142244"/>
                  <a:gd name="connsiteX15" fmla="*/ 35719 w 144476"/>
                  <a:gd name="connsiteY15" fmla="*/ 118404 h 142244"/>
                  <a:gd name="connsiteX16" fmla="*/ 33908 w 144476"/>
                  <a:gd name="connsiteY16" fmla="*/ 124006 h 142244"/>
                  <a:gd name="connsiteX17" fmla="*/ 33023 w 144476"/>
                  <a:gd name="connsiteY17" fmla="*/ 123290 h 142244"/>
                  <a:gd name="connsiteX18" fmla="*/ 32939 w 144476"/>
                  <a:gd name="connsiteY18" fmla="*/ 123416 h 142244"/>
                  <a:gd name="connsiteX19" fmla="*/ 29443 w 144476"/>
                  <a:gd name="connsiteY19" fmla="*/ 120804 h 142244"/>
                  <a:gd name="connsiteX20" fmla="*/ 29569 w 144476"/>
                  <a:gd name="connsiteY20" fmla="*/ 120594 h 142244"/>
                  <a:gd name="connsiteX21" fmla="*/ 28053 w 144476"/>
                  <a:gd name="connsiteY21" fmla="*/ 119372 h 142244"/>
                  <a:gd name="connsiteX22" fmla="*/ 33992 w 144476"/>
                  <a:gd name="connsiteY22" fmla="*/ 113517 h 142244"/>
                  <a:gd name="connsiteX23" fmla="*/ 71312 w 144476"/>
                  <a:gd name="connsiteY23" fmla="*/ 94815 h 142244"/>
                  <a:gd name="connsiteX24" fmla="*/ 82390 w 144476"/>
                  <a:gd name="connsiteY24" fmla="*/ 96248 h 142244"/>
                  <a:gd name="connsiteX25" fmla="*/ 71438 w 144476"/>
                  <a:gd name="connsiteY25" fmla="*/ 71143 h 142244"/>
                  <a:gd name="connsiteX26" fmla="*/ 84411 w 144476"/>
                  <a:gd name="connsiteY26" fmla="*/ 44059 h 142244"/>
                  <a:gd name="connsiteX27" fmla="*/ 72196 w 144476"/>
                  <a:gd name="connsiteY27" fmla="*/ 6023 h 142244"/>
                  <a:gd name="connsiteX28" fmla="*/ 72365 w 144476"/>
                  <a:gd name="connsiteY28" fmla="*/ 6023 h 142244"/>
                  <a:gd name="connsiteX29" fmla="*/ 116719 w 144476"/>
                  <a:gd name="connsiteY29" fmla="*/ 22914 h 142244"/>
                  <a:gd name="connsiteX30" fmla="*/ 102903 w 144476"/>
                  <a:gd name="connsiteY30" fmla="*/ 36477 h 142244"/>
                  <a:gd name="connsiteX31" fmla="*/ 84454 w 144476"/>
                  <a:gd name="connsiteY31" fmla="*/ 44228 h 142244"/>
                  <a:gd name="connsiteX32" fmla="*/ 85802 w 144476"/>
                  <a:gd name="connsiteY32" fmla="*/ 48355 h 142244"/>
                  <a:gd name="connsiteX33" fmla="*/ 75608 w 144476"/>
                  <a:gd name="connsiteY33" fmla="*/ 71101 h 142244"/>
                  <a:gd name="connsiteX34" fmla="*/ 101934 w 144476"/>
                  <a:gd name="connsiteY34" fmla="*/ 101639 h 142244"/>
                  <a:gd name="connsiteX35" fmla="*/ 103366 w 144476"/>
                  <a:gd name="connsiteY35" fmla="*/ 105809 h 142244"/>
                  <a:gd name="connsiteX36" fmla="*/ 103914 w 144476"/>
                  <a:gd name="connsiteY36" fmla="*/ 105851 h 142244"/>
                  <a:gd name="connsiteX37" fmla="*/ 117140 w 144476"/>
                  <a:gd name="connsiteY37" fmla="*/ 118867 h 142244"/>
                  <a:gd name="connsiteX38" fmla="*/ 113602 w 144476"/>
                  <a:gd name="connsiteY38" fmla="*/ 121857 h 142244"/>
                  <a:gd name="connsiteX39" fmla="*/ 113602 w 144476"/>
                  <a:gd name="connsiteY39" fmla="*/ 121857 h 142244"/>
                  <a:gd name="connsiteX40" fmla="*/ 110064 w 144476"/>
                  <a:gd name="connsiteY40" fmla="*/ 124553 h 142244"/>
                  <a:gd name="connsiteX41" fmla="*/ 110064 w 144476"/>
                  <a:gd name="connsiteY41" fmla="*/ 124469 h 142244"/>
                  <a:gd name="connsiteX42" fmla="*/ 108842 w 144476"/>
                  <a:gd name="connsiteY42" fmla="*/ 125311 h 142244"/>
                  <a:gd name="connsiteX43" fmla="*/ 106946 w 144476"/>
                  <a:gd name="connsiteY43" fmla="*/ 118656 h 142244"/>
                  <a:gd name="connsiteX44" fmla="*/ 72828 w 144476"/>
                  <a:gd name="connsiteY44" fmla="*/ 99112 h 142244"/>
                  <a:gd name="connsiteX45" fmla="*/ 108716 w 144476"/>
                  <a:gd name="connsiteY45" fmla="*/ 125438 h 142244"/>
                  <a:gd name="connsiteX46" fmla="*/ 72281 w 144476"/>
                  <a:gd name="connsiteY46" fmla="*/ 136221 h 142244"/>
                  <a:gd name="connsiteX47" fmla="*/ 34118 w 144476"/>
                  <a:gd name="connsiteY47" fmla="*/ 124216 h 142244"/>
                  <a:gd name="connsiteX48" fmla="*/ 9014 w 144476"/>
                  <a:gd name="connsiteY48" fmla="*/ 137948 h 142244"/>
                  <a:gd name="connsiteX49" fmla="*/ 24978 w 144476"/>
                  <a:gd name="connsiteY49" fmla="*/ 122279 h 142244"/>
                  <a:gd name="connsiteX50" fmla="*/ 54210 w 144476"/>
                  <a:gd name="connsiteY50" fmla="*/ 137948 h 142244"/>
                  <a:gd name="connsiteX51" fmla="*/ 9056 w 144476"/>
                  <a:gd name="connsiteY51" fmla="*/ 137948 h 142244"/>
                  <a:gd name="connsiteX52" fmla="*/ 4296 w 144476"/>
                  <a:gd name="connsiteY52" fmla="*/ 133272 h 142244"/>
                  <a:gd name="connsiteX53" fmla="*/ 4296 w 144476"/>
                  <a:gd name="connsiteY53" fmla="*/ 88876 h 142244"/>
                  <a:gd name="connsiteX54" fmla="*/ 20260 w 144476"/>
                  <a:gd name="connsiteY54" fmla="*/ 117603 h 142244"/>
                  <a:gd name="connsiteX55" fmla="*/ 4296 w 144476"/>
                  <a:gd name="connsiteY55" fmla="*/ 133272 h 142244"/>
                  <a:gd name="connsiteX56" fmla="*/ 4296 w 144476"/>
                  <a:gd name="connsiteY56" fmla="*/ 7919 h 142244"/>
                  <a:gd name="connsiteX57" fmla="*/ 20682 w 144476"/>
                  <a:gd name="connsiteY57" fmla="*/ 24051 h 142244"/>
                  <a:gd name="connsiteX58" fmla="*/ 4296 w 144476"/>
                  <a:gd name="connsiteY58" fmla="*/ 53284 h 142244"/>
                  <a:gd name="connsiteX59" fmla="*/ 4296 w 144476"/>
                  <a:gd name="connsiteY59" fmla="*/ 7919 h 142244"/>
                  <a:gd name="connsiteX60" fmla="*/ 54210 w 144476"/>
                  <a:gd name="connsiteY60" fmla="*/ 4212 h 142244"/>
                  <a:gd name="connsiteX61" fmla="*/ 24473 w 144476"/>
                  <a:gd name="connsiteY61" fmla="*/ 20345 h 142244"/>
                  <a:gd name="connsiteX62" fmla="*/ 8087 w 144476"/>
                  <a:gd name="connsiteY62" fmla="*/ 4212 h 142244"/>
                  <a:gd name="connsiteX63" fmla="*/ 54210 w 144476"/>
                  <a:gd name="connsiteY63" fmla="*/ 4212 h 142244"/>
                  <a:gd name="connsiteX64" fmla="*/ 27463 w 144476"/>
                  <a:gd name="connsiteY64" fmla="*/ 23251 h 142244"/>
                  <a:gd name="connsiteX65" fmla="*/ 71817 w 144476"/>
                  <a:gd name="connsiteY65" fmla="*/ 5939 h 142244"/>
                  <a:gd name="connsiteX66" fmla="*/ 57369 w 144476"/>
                  <a:gd name="connsiteY66" fmla="*/ 50967 h 142244"/>
                  <a:gd name="connsiteX67" fmla="*/ 55642 w 144476"/>
                  <a:gd name="connsiteY67" fmla="*/ 50967 h 142244"/>
                  <a:gd name="connsiteX68" fmla="*/ 27463 w 144476"/>
                  <a:gd name="connsiteY68" fmla="*/ 23251 h 142244"/>
                  <a:gd name="connsiteX69" fmla="*/ 40647 w 144476"/>
                  <a:gd name="connsiteY69" fmla="*/ 73713 h 142244"/>
                  <a:gd name="connsiteX70" fmla="*/ 48229 w 144476"/>
                  <a:gd name="connsiteY70" fmla="*/ 79104 h 142244"/>
                  <a:gd name="connsiteX71" fmla="*/ 43090 w 144476"/>
                  <a:gd name="connsiteY71" fmla="*/ 95110 h 142244"/>
                  <a:gd name="connsiteX72" fmla="*/ 23251 w 144476"/>
                  <a:gd name="connsiteY72" fmla="*/ 114655 h 142244"/>
                  <a:gd name="connsiteX73" fmla="*/ 6234 w 144476"/>
                  <a:gd name="connsiteY73" fmla="*/ 73713 h 142244"/>
                  <a:gd name="connsiteX74" fmla="*/ 40689 w 144476"/>
                  <a:gd name="connsiteY74" fmla="*/ 73713 h 142244"/>
                  <a:gd name="connsiteX75" fmla="*/ 9309 w 144476"/>
                  <a:gd name="connsiteY75" fmla="*/ 51009 h 142244"/>
                  <a:gd name="connsiteX76" fmla="*/ 23672 w 144476"/>
                  <a:gd name="connsiteY76" fmla="*/ 27000 h 142244"/>
                  <a:gd name="connsiteX77" fmla="*/ 48061 w 144476"/>
                  <a:gd name="connsiteY77" fmla="*/ 51009 h 142244"/>
                  <a:gd name="connsiteX78" fmla="*/ 9309 w 144476"/>
                  <a:gd name="connsiteY78" fmla="*/ 51009 h 142244"/>
                  <a:gd name="connsiteX79" fmla="*/ 33318 w 144476"/>
                  <a:gd name="connsiteY79" fmla="*/ 68447 h 142244"/>
                  <a:gd name="connsiteX80" fmla="*/ 6192 w 144476"/>
                  <a:gd name="connsiteY80" fmla="*/ 68447 h 142244"/>
                  <a:gd name="connsiteX81" fmla="*/ 9225 w 144476"/>
                  <a:gd name="connsiteY81" fmla="*/ 51220 h 142244"/>
                  <a:gd name="connsiteX82" fmla="*/ 33318 w 144476"/>
                  <a:gd name="connsiteY82" fmla="*/ 68447 h 142244"/>
                  <a:gd name="connsiteX83" fmla="*/ 112212 w 144476"/>
                  <a:gd name="connsiteY83" fmla="*/ 36477 h 142244"/>
                  <a:gd name="connsiteX84" fmla="*/ 121394 w 144476"/>
                  <a:gd name="connsiteY84" fmla="*/ 27463 h 142244"/>
                  <a:gd name="connsiteX85" fmla="*/ 134410 w 144476"/>
                  <a:gd name="connsiteY85" fmla="*/ 48735 h 142244"/>
                  <a:gd name="connsiteX86" fmla="*/ 112212 w 144476"/>
                  <a:gd name="connsiteY86" fmla="*/ 36435 h 142244"/>
                  <a:gd name="connsiteX87" fmla="*/ 110864 w 144476"/>
                  <a:gd name="connsiteY87" fmla="*/ 68405 h 142244"/>
                  <a:gd name="connsiteX88" fmla="*/ 132430 w 144476"/>
                  <a:gd name="connsiteY88" fmla="*/ 52862 h 142244"/>
                  <a:gd name="connsiteX89" fmla="*/ 138285 w 144476"/>
                  <a:gd name="connsiteY89" fmla="*/ 68405 h 142244"/>
                  <a:gd name="connsiteX90" fmla="*/ 110864 w 144476"/>
                  <a:gd name="connsiteY90" fmla="*/ 68405 h 142244"/>
                  <a:gd name="connsiteX91" fmla="*/ 97469 w 144476"/>
                  <a:gd name="connsiteY91" fmla="*/ 50925 h 142244"/>
                  <a:gd name="connsiteX92" fmla="*/ 108421 w 144476"/>
                  <a:gd name="connsiteY92" fmla="*/ 40184 h 142244"/>
                  <a:gd name="connsiteX93" fmla="*/ 130829 w 144476"/>
                  <a:gd name="connsiteY93" fmla="*/ 50925 h 142244"/>
                  <a:gd name="connsiteX94" fmla="*/ 97469 w 144476"/>
                  <a:gd name="connsiteY94" fmla="*/ 50925 h 142244"/>
                  <a:gd name="connsiteX95" fmla="*/ 87992 w 144476"/>
                  <a:gd name="connsiteY95" fmla="*/ 50925 h 142244"/>
                  <a:gd name="connsiteX96" fmla="*/ 86560 w 144476"/>
                  <a:gd name="connsiteY96" fmla="*/ 50925 h 142244"/>
                  <a:gd name="connsiteX97" fmla="*/ 85717 w 144476"/>
                  <a:gd name="connsiteY97" fmla="*/ 48355 h 142244"/>
                  <a:gd name="connsiteX98" fmla="*/ 97343 w 144476"/>
                  <a:gd name="connsiteY98" fmla="*/ 41700 h 142244"/>
                  <a:gd name="connsiteX99" fmla="*/ 87950 w 144476"/>
                  <a:gd name="connsiteY99" fmla="*/ 50925 h 142244"/>
                  <a:gd name="connsiteX100" fmla="*/ 134368 w 144476"/>
                  <a:gd name="connsiteY100" fmla="*/ 93299 h 142244"/>
                  <a:gd name="connsiteX101" fmla="*/ 120889 w 144476"/>
                  <a:gd name="connsiteY101" fmla="*/ 115076 h 142244"/>
                  <a:gd name="connsiteX102" fmla="*/ 111327 w 144476"/>
                  <a:gd name="connsiteY102" fmla="*/ 105641 h 142244"/>
                  <a:gd name="connsiteX103" fmla="*/ 134368 w 144476"/>
                  <a:gd name="connsiteY103" fmla="*/ 93257 h 142244"/>
                  <a:gd name="connsiteX104" fmla="*/ 107494 w 144476"/>
                  <a:gd name="connsiteY104" fmla="*/ 101892 h 142244"/>
                  <a:gd name="connsiteX105" fmla="*/ 100123 w 144476"/>
                  <a:gd name="connsiteY105" fmla="*/ 94647 h 142244"/>
                  <a:gd name="connsiteX106" fmla="*/ 95742 w 144476"/>
                  <a:gd name="connsiteY106" fmla="*/ 79231 h 142244"/>
                  <a:gd name="connsiteX107" fmla="*/ 103535 w 144476"/>
                  <a:gd name="connsiteY107" fmla="*/ 73628 h 142244"/>
                  <a:gd name="connsiteX108" fmla="*/ 138243 w 144476"/>
                  <a:gd name="connsiteY108" fmla="*/ 73628 h 142244"/>
                  <a:gd name="connsiteX109" fmla="*/ 107494 w 144476"/>
                  <a:gd name="connsiteY109" fmla="*/ 101892 h 142244"/>
                  <a:gd name="connsiteX110" fmla="*/ 135547 w 144476"/>
                  <a:gd name="connsiteY110" fmla="*/ 4128 h 142244"/>
                  <a:gd name="connsiteX111" fmla="*/ 119583 w 144476"/>
                  <a:gd name="connsiteY111" fmla="*/ 19797 h 142244"/>
                  <a:gd name="connsiteX112" fmla="*/ 90351 w 144476"/>
                  <a:gd name="connsiteY112" fmla="*/ 4128 h 142244"/>
                  <a:gd name="connsiteX113" fmla="*/ 135547 w 144476"/>
                  <a:gd name="connsiteY113" fmla="*/ 4128 h 142244"/>
                  <a:gd name="connsiteX114" fmla="*/ 84 w 144476"/>
                  <a:gd name="connsiteY114" fmla="*/ 0 h 142244"/>
                  <a:gd name="connsiteX115" fmla="*/ 84 w 144476"/>
                  <a:gd name="connsiteY115" fmla="*/ 137485 h 142244"/>
                  <a:gd name="connsiteX116" fmla="*/ 0 w 144476"/>
                  <a:gd name="connsiteY116" fmla="*/ 137569 h 142244"/>
                  <a:gd name="connsiteX117" fmla="*/ 84 w 144476"/>
                  <a:gd name="connsiteY117" fmla="*/ 137653 h 142244"/>
                  <a:gd name="connsiteX118" fmla="*/ 84 w 144476"/>
                  <a:gd name="connsiteY118" fmla="*/ 142160 h 142244"/>
                  <a:gd name="connsiteX119" fmla="*/ 4633 w 144476"/>
                  <a:gd name="connsiteY119" fmla="*/ 142160 h 142244"/>
                  <a:gd name="connsiteX120" fmla="*/ 4718 w 144476"/>
                  <a:gd name="connsiteY120" fmla="*/ 142244 h 142244"/>
                  <a:gd name="connsiteX121" fmla="*/ 4802 w 144476"/>
                  <a:gd name="connsiteY121" fmla="*/ 142160 h 142244"/>
                  <a:gd name="connsiteX122" fmla="*/ 144477 w 144476"/>
                  <a:gd name="connsiteY122" fmla="*/ 142160 h 142244"/>
                  <a:gd name="connsiteX123" fmla="*/ 144477 w 144476"/>
                  <a:gd name="connsiteY123" fmla="*/ 168 h 142244"/>
                  <a:gd name="connsiteX124" fmla="*/ 84 w 144476"/>
                  <a:gd name="connsiteY124" fmla="*/ 168 h 14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4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F66799C6-267E-58B1-BF2E-E042BF21755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540364" y="5659411"/>
                <a:ext cx="2990" cy="2780"/>
              </a:xfrm>
              <a:custGeom>
                <a:avLst/>
                <a:gdLst>
                  <a:gd name="connsiteX0" fmla="*/ 2359 w 2990"/>
                  <a:gd name="connsiteY0" fmla="*/ 463 h 2780"/>
                  <a:gd name="connsiteX1" fmla="*/ 0 w 2990"/>
                  <a:gd name="connsiteY1" fmla="*/ 0 h 2780"/>
                  <a:gd name="connsiteX2" fmla="*/ 2991 w 2990"/>
                  <a:gd name="connsiteY2" fmla="*/ 2780 h 2780"/>
                  <a:gd name="connsiteX3" fmla="*/ 2317 w 2990"/>
                  <a:gd name="connsiteY3" fmla="*/ 463 h 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0" h="2780">
                    <a:moveTo>
                      <a:pt x="2359" y="463"/>
                    </a:moveTo>
                    <a:cubicBezTo>
                      <a:pt x="1558" y="379"/>
                      <a:pt x="800" y="126"/>
                      <a:pt x="0" y="0"/>
                    </a:cubicBezTo>
                    <a:cubicBezTo>
                      <a:pt x="1053" y="885"/>
                      <a:pt x="2022" y="1811"/>
                      <a:pt x="2991" y="2780"/>
                    </a:cubicBezTo>
                    <a:lnTo>
                      <a:pt x="2317" y="463"/>
                    </a:lnTo>
                    <a:close/>
                  </a:path>
                </a:pathLst>
              </a:custGeom>
              <a:grpFill/>
              <a:ln w="4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083139AC-0ED6-FC7F-79C9-00E5A856C5AC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342900" y="5819898"/>
              <a:ext cx="352786" cy="692857"/>
              <a:chOff x="1439272" y="5412312"/>
              <a:chExt cx="144476" cy="283744"/>
            </a:xfrm>
            <a:solidFill>
              <a:schemeClr val="bg2"/>
            </a:solidFill>
          </p:grpSpPr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58DBC98D-EB5D-3A6A-D71C-3607928B0F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439272" y="5553812"/>
                <a:ext cx="144476" cy="142244"/>
              </a:xfrm>
              <a:custGeom>
                <a:avLst/>
                <a:gdLst>
                  <a:gd name="connsiteX0" fmla="*/ 140391 w 144476"/>
                  <a:gd name="connsiteY0" fmla="*/ 53410 h 142244"/>
                  <a:gd name="connsiteX1" fmla="*/ 124427 w 144476"/>
                  <a:gd name="connsiteY1" fmla="*/ 24641 h 142244"/>
                  <a:gd name="connsiteX2" fmla="*/ 140391 w 144476"/>
                  <a:gd name="connsiteY2" fmla="*/ 8972 h 142244"/>
                  <a:gd name="connsiteX3" fmla="*/ 140391 w 144476"/>
                  <a:gd name="connsiteY3" fmla="*/ 53452 h 142244"/>
                  <a:gd name="connsiteX4" fmla="*/ 140391 w 144476"/>
                  <a:gd name="connsiteY4" fmla="*/ 134283 h 142244"/>
                  <a:gd name="connsiteX5" fmla="*/ 124006 w 144476"/>
                  <a:gd name="connsiteY5" fmla="*/ 118151 h 142244"/>
                  <a:gd name="connsiteX6" fmla="*/ 140391 w 144476"/>
                  <a:gd name="connsiteY6" fmla="*/ 88876 h 142244"/>
                  <a:gd name="connsiteX7" fmla="*/ 140391 w 144476"/>
                  <a:gd name="connsiteY7" fmla="*/ 134283 h 142244"/>
                  <a:gd name="connsiteX8" fmla="*/ 90477 w 144476"/>
                  <a:gd name="connsiteY8" fmla="*/ 137990 h 142244"/>
                  <a:gd name="connsiteX9" fmla="*/ 120215 w 144476"/>
                  <a:gd name="connsiteY9" fmla="*/ 121857 h 142244"/>
                  <a:gd name="connsiteX10" fmla="*/ 136600 w 144476"/>
                  <a:gd name="connsiteY10" fmla="*/ 137990 h 142244"/>
                  <a:gd name="connsiteX11" fmla="*/ 90477 w 144476"/>
                  <a:gd name="connsiteY11" fmla="*/ 137990 h 142244"/>
                  <a:gd name="connsiteX12" fmla="*/ 34203 w 144476"/>
                  <a:gd name="connsiteY12" fmla="*/ 124258 h 142244"/>
                  <a:gd name="connsiteX13" fmla="*/ 72617 w 144476"/>
                  <a:gd name="connsiteY13" fmla="*/ 99112 h 142244"/>
                  <a:gd name="connsiteX14" fmla="*/ 71312 w 144476"/>
                  <a:gd name="connsiteY14" fmla="*/ 99028 h 142244"/>
                  <a:gd name="connsiteX15" fmla="*/ 35719 w 144476"/>
                  <a:gd name="connsiteY15" fmla="*/ 118404 h 142244"/>
                  <a:gd name="connsiteX16" fmla="*/ 33908 w 144476"/>
                  <a:gd name="connsiteY16" fmla="*/ 124006 h 142244"/>
                  <a:gd name="connsiteX17" fmla="*/ 33023 w 144476"/>
                  <a:gd name="connsiteY17" fmla="*/ 123290 h 142244"/>
                  <a:gd name="connsiteX18" fmla="*/ 32939 w 144476"/>
                  <a:gd name="connsiteY18" fmla="*/ 123416 h 142244"/>
                  <a:gd name="connsiteX19" fmla="*/ 29443 w 144476"/>
                  <a:gd name="connsiteY19" fmla="*/ 120804 h 142244"/>
                  <a:gd name="connsiteX20" fmla="*/ 29569 w 144476"/>
                  <a:gd name="connsiteY20" fmla="*/ 120594 h 142244"/>
                  <a:gd name="connsiteX21" fmla="*/ 28053 w 144476"/>
                  <a:gd name="connsiteY21" fmla="*/ 119372 h 142244"/>
                  <a:gd name="connsiteX22" fmla="*/ 33992 w 144476"/>
                  <a:gd name="connsiteY22" fmla="*/ 113517 h 142244"/>
                  <a:gd name="connsiteX23" fmla="*/ 71312 w 144476"/>
                  <a:gd name="connsiteY23" fmla="*/ 94815 h 142244"/>
                  <a:gd name="connsiteX24" fmla="*/ 82390 w 144476"/>
                  <a:gd name="connsiteY24" fmla="*/ 96248 h 142244"/>
                  <a:gd name="connsiteX25" fmla="*/ 71438 w 144476"/>
                  <a:gd name="connsiteY25" fmla="*/ 71143 h 142244"/>
                  <a:gd name="connsiteX26" fmla="*/ 84411 w 144476"/>
                  <a:gd name="connsiteY26" fmla="*/ 44059 h 142244"/>
                  <a:gd name="connsiteX27" fmla="*/ 72196 w 144476"/>
                  <a:gd name="connsiteY27" fmla="*/ 6023 h 142244"/>
                  <a:gd name="connsiteX28" fmla="*/ 72365 w 144476"/>
                  <a:gd name="connsiteY28" fmla="*/ 6023 h 142244"/>
                  <a:gd name="connsiteX29" fmla="*/ 116719 w 144476"/>
                  <a:gd name="connsiteY29" fmla="*/ 22914 h 142244"/>
                  <a:gd name="connsiteX30" fmla="*/ 102903 w 144476"/>
                  <a:gd name="connsiteY30" fmla="*/ 36477 h 142244"/>
                  <a:gd name="connsiteX31" fmla="*/ 84454 w 144476"/>
                  <a:gd name="connsiteY31" fmla="*/ 44228 h 142244"/>
                  <a:gd name="connsiteX32" fmla="*/ 85802 w 144476"/>
                  <a:gd name="connsiteY32" fmla="*/ 48355 h 142244"/>
                  <a:gd name="connsiteX33" fmla="*/ 75608 w 144476"/>
                  <a:gd name="connsiteY33" fmla="*/ 71101 h 142244"/>
                  <a:gd name="connsiteX34" fmla="*/ 101934 w 144476"/>
                  <a:gd name="connsiteY34" fmla="*/ 101639 h 142244"/>
                  <a:gd name="connsiteX35" fmla="*/ 103366 w 144476"/>
                  <a:gd name="connsiteY35" fmla="*/ 105809 h 142244"/>
                  <a:gd name="connsiteX36" fmla="*/ 103914 w 144476"/>
                  <a:gd name="connsiteY36" fmla="*/ 105851 h 142244"/>
                  <a:gd name="connsiteX37" fmla="*/ 117140 w 144476"/>
                  <a:gd name="connsiteY37" fmla="*/ 118867 h 142244"/>
                  <a:gd name="connsiteX38" fmla="*/ 113602 w 144476"/>
                  <a:gd name="connsiteY38" fmla="*/ 121857 h 142244"/>
                  <a:gd name="connsiteX39" fmla="*/ 113602 w 144476"/>
                  <a:gd name="connsiteY39" fmla="*/ 121857 h 142244"/>
                  <a:gd name="connsiteX40" fmla="*/ 110064 w 144476"/>
                  <a:gd name="connsiteY40" fmla="*/ 124553 h 142244"/>
                  <a:gd name="connsiteX41" fmla="*/ 110064 w 144476"/>
                  <a:gd name="connsiteY41" fmla="*/ 124469 h 142244"/>
                  <a:gd name="connsiteX42" fmla="*/ 108842 w 144476"/>
                  <a:gd name="connsiteY42" fmla="*/ 125311 h 142244"/>
                  <a:gd name="connsiteX43" fmla="*/ 106946 w 144476"/>
                  <a:gd name="connsiteY43" fmla="*/ 118656 h 142244"/>
                  <a:gd name="connsiteX44" fmla="*/ 72828 w 144476"/>
                  <a:gd name="connsiteY44" fmla="*/ 99112 h 142244"/>
                  <a:gd name="connsiteX45" fmla="*/ 108716 w 144476"/>
                  <a:gd name="connsiteY45" fmla="*/ 125438 h 142244"/>
                  <a:gd name="connsiteX46" fmla="*/ 72281 w 144476"/>
                  <a:gd name="connsiteY46" fmla="*/ 136221 h 142244"/>
                  <a:gd name="connsiteX47" fmla="*/ 34118 w 144476"/>
                  <a:gd name="connsiteY47" fmla="*/ 124216 h 142244"/>
                  <a:gd name="connsiteX48" fmla="*/ 9014 w 144476"/>
                  <a:gd name="connsiteY48" fmla="*/ 137948 h 142244"/>
                  <a:gd name="connsiteX49" fmla="*/ 24978 w 144476"/>
                  <a:gd name="connsiteY49" fmla="*/ 122279 h 142244"/>
                  <a:gd name="connsiteX50" fmla="*/ 54210 w 144476"/>
                  <a:gd name="connsiteY50" fmla="*/ 137948 h 142244"/>
                  <a:gd name="connsiteX51" fmla="*/ 9056 w 144476"/>
                  <a:gd name="connsiteY51" fmla="*/ 137948 h 142244"/>
                  <a:gd name="connsiteX52" fmla="*/ 4296 w 144476"/>
                  <a:gd name="connsiteY52" fmla="*/ 133272 h 142244"/>
                  <a:gd name="connsiteX53" fmla="*/ 4296 w 144476"/>
                  <a:gd name="connsiteY53" fmla="*/ 88876 h 142244"/>
                  <a:gd name="connsiteX54" fmla="*/ 20260 w 144476"/>
                  <a:gd name="connsiteY54" fmla="*/ 117603 h 142244"/>
                  <a:gd name="connsiteX55" fmla="*/ 4296 w 144476"/>
                  <a:gd name="connsiteY55" fmla="*/ 133272 h 142244"/>
                  <a:gd name="connsiteX56" fmla="*/ 4296 w 144476"/>
                  <a:gd name="connsiteY56" fmla="*/ 7919 h 142244"/>
                  <a:gd name="connsiteX57" fmla="*/ 20682 w 144476"/>
                  <a:gd name="connsiteY57" fmla="*/ 24051 h 142244"/>
                  <a:gd name="connsiteX58" fmla="*/ 4296 w 144476"/>
                  <a:gd name="connsiteY58" fmla="*/ 53284 h 142244"/>
                  <a:gd name="connsiteX59" fmla="*/ 4296 w 144476"/>
                  <a:gd name="connsiteY59" fmla="*/ 7919 h 142244"/>
                  <a:gd name="connsiteX60" fmla="*/ 54210 w 144476"/>
                  <a:gd name="connsiteY60" fmla="*/ 4212 h 142244"/>
                  <a:gd name="connsiteX61" fmla="*/ 24473 w 144476"/>
                  <a:gd name="connsiteY61" fmla="*/ 20345 h 142244"/>
                  <a:gd name="connsiteX62" fmla="*/ 8087 w 144476"/>
                  <a:gd name="connsiteY62" fmla="*/ 4212 h 142244"/>
                  <a:gd name="connsiteX63" fmla="*/ 54210 w 144476"/>
                  <a:gd name="connsiteY63" fmla="*/ 4212 h 142244"/>
                  <a:gd name="connsiteX64" fmla="*/ 27463 w 144476"/>
                  <a:gd name="connsiteY64" fmla="*/ 23251 h 142244"/>
                  <a:gd name="connsiteX65" fmla="*/ 71817 w 144476"/>
                  <a:gd name="connsiteY65" fmla="*/ 5939 h 142244"/>
                  <a:gd name="connsiteX66" fmla="*/ 57369 w 144476"/>
                  <a:gd name="connsiteY66" fmla="*/ 50967 h 142244"/>
                  <a:gd name="connsiteX67" fmla="*/ 55642 w 144476"/>
                  <a:gd name="connsiteY67" fmla="*/ 50967 h 142244"/>
                  <a:gd name="connsiteX68" fmla="*/ 27463 w 144476"/>
                  <a:gd name="connsiteY68" fmla="*/ 23251 h 142244"/>
                  <a:gd name="connsiteX69" fmla="*/ 40647 w 144476"/>
                  <a:gd name="connsiteY69" fmla="*/ 73713 h 142244"/>
                  <a:gd name="connsiteX70" fmla="*/ 48229 w 144476"/>
                  <a:gd name="connsiteY70" fmla="*/ 79104 h 142244"/>
                  <a:gd name="connsiteX71" fmla="*/ 43090 w 144476"/>
                  <a:gd name="connsiteY71" fmla="*/ 95110 h 142244"/>
                  <a:gd name="connsiteX72" fmla="*/ 23251 w 144476"/>
                  <a:gd name="connsiteY72" fmla="*/ 114655 h 142244"/>
                  <a:gd name="connsiteX73" fmla="*/ 6234 w 144476"/>
                  <a:gd name="connsiteY73" fmla="*/ 73713 h 142244"/>
                  <a:gd name="connsiteX74" fmla="*/ 40689 w 144476"/>
                  <a:gd name="connsiteY74" fmla="*/ 73713 h 142244"/>
                  <a:gd name="connsiteX75" fmla="*/ 9309 w 144476"/>
                  <a:gd name="connsiteY75" fmla="*/ 51009 h 142244"/>
                  <a:gd name="connsiteX76" fmla="*/ 23672 w 144476"/>
                  <a:gd name="connsiteY76" fmla="*/ 27000 h 142244"/>
                  <a:gd name="connsiteX77" fmla="*/ 48061 w 144476"/>
                  <a:gd name="connsiteY77" fmla="*/ 51009 h 142244"/>
                  <a:gd name="connsiteX78" fmla="*/ 9309 w 144476"/>
                  <a:gd name="connsiteY78" fmla="*/ 51009 h 142244"/>
                  <a:gd name="connsiteX79" fmla="*/ 33318 w 144476"/>
                  <a:gd name="connsiteY79" fmla="*/ 68447 h 142244"/>
                  <a:gd name="connsiteX80" fmla="*/ 6192 w 144476"/>
                  <a:gd name="connsiteY80" fmla="*/ 68447 h 142244"/>
                  <a:gd name="connsiteX81" fmla="*/ 9225 w 144476"/>
                  <a:gd name="connsiteY81" fmla="*/ 51220 h 142244"/>
                  <a:gd name="connsiteX82" fmla="*/ 33318 w 144476"/>
                  <a:gd name="connsiteY82" fmla="*/ 68447 h 142244"/>
                  <a:gd name="connsiteX83" fmla="*/ 112212 w 144476"/>
                  <a:gd name="connsiteY83" fmla="*/ 36477 h 142244"/>
                  <a:gd name="connsiteX84" fmla="*/ 121394 w 144476"/>
                  <a:gd name="connsiteY84" fmla="*/ 27463 h 142244"/>
                  <a:gd name="connsiteX85" fmla="*/ 134410 w 144476"/>
                  <a:gd name="connsiteY85" fmla="*/ 48735 h 142244"/>
                  <a:gd name="connsiteX86" fmla="*/ 112212 w 144476"/>
                  <a:gd name="connsiteY86" fmla="*/ 36435 h 142244"/>
                  <a:gd name="connsiteX87" fmla="*/ 110864 w 144476"/>
                  <a:gd name="connsiteY87" fmla="*/ 68405 h 142244"/>
                  <a:gd name="connsiteX88" fmla="*/ 132430 w 144476"/>
                  <a:gd name="connsiteY88" fmla="*/ 52862 h 142244"/>
                  <a:gd name="connsiteX89" fmla="*/ 138285 w 144476"/>
                  <a:gd name="connsiteY89" fmla="*/ 68405 h 142244"/>
                  <a:gd name="connsiteX90" fmla="*/ 110864 w 144476"/>
                  <a:gd name="connsiteY90" fmla="*/ 68405 h 142244"/>
                  <a:gd name="connsiteX91" fmla="*/ 97469 w 144476"/>
                  <a:gd name="connsiteY91" fmla="*/ 50925 h 142244"/>
                  <a:gd name="connsiteX92" fmla="*/ 108421 w 144476"/>
                  <a:gd name="connsiteY92" fmla="*/ 40184 h 142244"/>
                  <a:gd name="connsiteX93" fmla="*/ 130829 w 144476"/>
                  <a:gd name="connsiteY93" fmla="*/ 50925 h 142244"/>
                  <a:gd name="connsiteX94" fmla="*/ 97469 w 144476"/>
                  <a:gd name="connsiteY94" fmla="*/ 50925 h 142244"/>
                  <a:gd name="connsiteX95" fmla="*/ 87992 w 144476"/>
                  <a:gd name="connsiteY95" fmla="*/ 50925 h 142244"/>
                  <a:gd name="connsiteX96" fmla="*/ 86560 w 144476"/>
                  <a:gd name="connsiteY96" fmla="*/ 50925 h 142244"/>
                  <a:gd name="connsiteX97" fmla="*/ 85717 w 144476"/>
                  <a:gd name="connsiteY97" fmla="*/ 48355 h 142244"/>
                  <a:gd name="connsiteX98" fmla="*/ 97343 w 144476"/>
                  <a:gd name="connsiteY98" fmla="*/ 41700 h 142244"/>
                  <a:gd name="connsiteX99" fmla="*/ 87950 w 144476"/>
                  <a:gd name="connsiteY99" fmla="*/ 50925 h 142244"/>
                  <a:gd name="connsiteX100" fmla="*/ 134368 w 144476"/>
                  <a:gd name="connsiteY100" fmla="*/ 93299 h 142244"/>
                  <a:gd name="connsiteX101" fmla="*/ 120889 w 144476"/>
                  <a:gd name="connsiteY101" fmla="*/ 115076 h 142244"/>
                  <a:gd name="connsiteX102" fmla="*/ 111327 w 144476"/>
                  <a:gd name="connsiteY102" fmla="*/ 105641 h 142244"/>
                  <a:gd name="connsiteX103" fmla="*/ 134368 w 144476"/>
                  <a:gd name="connsiteY103" fmla="*/ 93257 h 142244"/>
                  <a:gd name="connsiteX104" fmla="*/ 107494 w 144476"/>
                  <a:gd name="connsiteY104" fmla="*/ 101892 h 142244"/>
                  <a:gd name="connsiteX105" fmla="*/ 100123 w 144476"/>
                  <a:gd name="connsiteY105" fmla="*/ 94647 h 142244"/>
                  <a:gd name="connsiteX106" fmla="*/ 95742 w 144476"/>
                  <a:gd name="connsiteY106" fmla="*/ 79231 h 142244"/>
                  <a:gd name="connsiteX107" fmla="*/ 103535 w 144476"/>
                  <a:gd name="connsiteY107" fmla="*/ 73628 h 142244"/>
                  <a:gd name="connsiteX108" fmla="*/ 138243 w 144476"/>
                  <a:gd name="connsiteY108" fmla="*/ 73628 h 142244"/>
                  <a:gd name="connsiteX109" fmla="*/ 107494 w 144476"/>
                  <a:gd name="connsiteY109" fmla="*/ 101892 h 142244"/>
                  <a:gd name="connsiteX110" fmla="*/ 135547 w 144476"/>
                  <a:gd name="connsiteY110" fmla="*/ 4128 h 142244"/>
                  <a:gd name="connsiteX111" fmla="*/ 119583 w 144476"/>
                  <a:gd name="connsiteY111" fmla="*/ 19797 h 142244"/>
                  <a:gd name="connsiteX112" fmla="*/ 90351 w 144476"/>
                  <a:gd name="connsiteY112" fmla="*/ 4128 h 142244"/>
                  <a:gd name="connsiteX113" fmla="*/ 135547 w 144476"/>
                  <a:gd name="connsiteY113" fmla="*/ 4128 h 142244"/>
                  <a:gd name="connsiteX114" fmla="*/ 84 w 144476"/>
                  <a:gd name="connsiteY114" fmla="*/ 0 h 142244"/>
                  <a:gd name="connsiteX115" fmla="*/ 84 w 144476"/>
                  <a:gd name="connsiteY115" fmla="*/ 137485 h 142244"/>
                  <a:gd name="connsiteX116" fmla="*/ 0 w 144476"/>
                  <a:gd name="connsiteY116" fmla="*/ 137569 h 142244"/>
                  <a:gd name="connsiteX117" fmla="*/ 84 w 144476"/>
                  <a:gd name="connsiteY117" fmla="*/ 137653 h 142244"/>
                  <a:gd name="connsiteX118" fmla="*/ 84 w 144476"/>
                  <a:gd name="connsiteY118" fmla="*/ 142160 h 142244"/>
                  <a:gd name="connsiteX119" fmla="*/ 4633 w 144476"/>
                  <a:gd name="connsiteY119" fmla="*/ 142160 h 142244"/>
                  <a:gd name="connsiteX120" fmla="*/ 4718 w 144476"/>
                  <a:gd name="connsiteY120" fmla="*/ 142244 h 142244"/>
                  <a:gd name="connsiteX121" fmla="*/ 4802 w 144476"/>
                  <a:gd name="connsiteY121" fmla="*/ 142160 h 142244"/>
                  <a:gd name="connsiteX122" fmla="*/ 144477 w 144476"/>
                  <a:gd name="connsiteY122" fmla="*/ 142160 h 142244"/>
                  <a:gd name="connsiteX123" fmla="*/ 144477 w 144476"/>
                  <a:gd name="connsiteY123" fmla="*/ 168 h 142244"/>
                  <a:gd name="connsiteX124" fmla="*/ 84 w 144476"/>
                  <a:gd name="connsiteY124" fmla="*/ 168 h 14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4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4FA5B646-A912-D266-3B44-5195985677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540364" y="5659411"/>
                <a:ext cx="2990" cy="2780"/>
              </a:xfrm>
              <a:custGeom>
                <a:avLst/>
                <a:gdLst>
                  <a:gd name="connsiteX0" fmla="*/ 2359 w 2990"/>
                  <a:gd name="connsiteY0" fmla="*/ 463 h 2780"/>
                  <a:gd name="connsiteX1" fmla="*/ 0 w 2990"/>
                  <a:gd name="connsiteY1" fmla="*/ 0 h 2780"/>
                  <a:gd name="connsiteX2" fmla="*/ 2991 w 2990"/>
                  <a:gd name="connsiteY2" fmla="*/ 2780 h 2780"/>
                  <a:gd name="connsiteX3" fmla="*/ 2317 w 2990"/>
                  <a:gd name="connsiteY3" fmla="*/ 463 h 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0" h="2780">
                    <a:moveTo>
                      <a:pt x="2359" y="463"/>
                    </a:moveTo>
                    <a:cubicBezTo>
                      <a:pt x="1558" y="379"/>
                      <a:pt x="800" y="126"/>
                      <a:pt x="0" y="0"/>
                    </a:cubicBezTo>
                    <a:cubicBezTo>
                      <a:pt x="1053" y="885"/>
                      <a:pt x="2022" y="1811"/>
                      <a:pt x="2991" y="2780"/>
                    </a:cubicBezTo>
                    <a:lnTo>
                      <a:pt x="2317" y="463"/>
                    </a:lnTo>
                    <a:close/>
                  </a:path>
                </a:pathLst>
              </a:custGeom>
              <a:grpFill/>
              <a:ln w="4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7FE85D4E-52A3-5218-995A-DDA887053E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1439272" y="5412312"/>
                <a:ext cx="144476" cy="142244"/>
              </a:xfrm>
              <a:custGeom>
                <a:avLst/>
                <a:gdLst>
                  <a:gd name="connsiteX0" fmla="*/ 140391 w 144476"/>
                  <a:gd name="connsiteY0" fmla="*/ 53410 h 142244"/>
                  <a:gd name="connsiteX1" fmla="*/ 124427 w 144476"/>
                  <a:gd name="connsiteY1" fmla="*/ 24641 h 142244"/>
                  <a:gd name="connsiteX2" fmla="*/ 140391 w 144476"/>
                  <a:gd name="connsiteY2" fmla="*/ 8972 h 142244"/>
                  <a:gd name="connsiteX3" fmla="*/ 140391 w 144476"/>
                  <a:gd name="connsiteY3" fmla="*/ 53452 h 142244"/>
                  <a:gd name="connsiteX4" fmla="*/ 140391 w 144476"/>
                  <a:gd name="connsiteY4" fmla="*/ 134283 h 142244"/>
                  <a:gd name="connsiteX5" fmla="*/ 124006 w 144476"/>
                  <a:gd name="connsiteY5" fmla="*/ 118151 h 142244"/>
                  <a:gd name="connsiteX6" fmla="*/ 140391 w 144476"/>
                  <a:gd name="connsiteY6" fmla="*/ 88876 h 142244"/>
                  <a:gd name="connsiteX7" fmla="*/ 140391 w 144476"/>
                  <a:gd name="connsiteY7" fmla="*/ 134283 h 142244"/>
                  <a:gd name="connsiteX8" fmla="*/ 90477 w 144476"/>
                  <a:gd name="connsiteY8" fmla="*/ 137990 h 142244"/>
                  <a:gd name="connsiteX9" fmla="*/ 120215 w 144476"/>
                  <a:gd name="connsiteY9" fmla="*/ 121857 h 142244"/>
                  <a:gd name="connsiteX10" fmla="*/ 136600 w 144476"/>
                  <a:gd name="connsiteY10" fmla="*/ 137990 h 142244"/>
                  <a:gd name="connsiteX11" fmla="*/ 90477 w 144476"/>
                  <a:gd name="connsiteY11" fmla="*/ 137990 h 142244"/>
                  <a:gd name="connsiteX12" fmla="*/ 34203 w 144476"/>
                  <a:gd name="connsiteY12" fmla="*/ 124258 h 142244"/>
                  <a:gd name="connsiteX13" fmla="*/ 72617 w 144476"/>
                  <a:gd name="connsiteY13" fmla="*/ 99112 h 142244"/>
                  <a:gd name="connsiteX14" fmla="*/ 71312 w 144476"/>
                  <a:gd name="connsiteY14" fmla="*/ 99028 h 142244"/>
                  <a:gd name="connsiteX15" fmla="*/ 35719 w 144476"/>
                  <a:gd name="connsiteY15" fmla="*/ 118404 h 142244"/>
                  <a:gd name="connsiteX16" fmla="*/ 33908 w 144476"/>
                  <a:gd name="connsiteY16" fmla="*/ 124006 h 142244"/>
                  <a:gd name="connsiteX17" fmla="*/ 33023 w 144476"/>
                  <a:gd name="connsiteY17" fmla="*/ 123290 h 142244"/>
                  <a:gd name="connsiteX18" fmla="*/ 32939 w 144476"/>
                  <a:gd name="connsiteY18" fmla="*/ 123416 h 142244"/>
                  <a:gd name="connsiteX19" fmla="*/ 29443 w 144476"/>
                  <a:gd name="connsiteY19" fmla="*/ 120804 h 142244"/>
                  <a:gd name="connsiteX20" fmla="*/ 29569 w 144476"/>
                  <a:gd name="connsiteY20" fmla="*/ 120594 h 142244"/>
                  <a:gd name="connsiteX21" fmla="*/ 28053 w 144476"/>
                  <a:gd name="connsiteY21" fmla="*/ 119372 h 142244"/>
                  <a:gd name="connsiteX22" fmla="*/ 33992 w 144476"/>
                  <a:gd name="connsiteY22" fmla="*/ 113517 h 142244"/>
                  <a:gd name="connsiteX23" fmla="*/ 71312 w 144476"/>
                  <a:gd name="connsiteY23" fmla="*/ 94815 h 142244"/>
                  <a:gd name="connsiteX24" fmla="*/ 82390 w 144476"/>
                  <a:gd name="connsiteY24" fmla="*/ 96248 h 142244"/>
                  <a:gd name="connsiteX25" fmla="*/ 71438 w 144476"/>
                  <a:gd name="connsiteY25" fmla="*/ 71143 h 142244"/>
                  <a:gd name="connsiteX26" fmla="*/ 84411 w 144476"/>
                  <a:gd name="connsiteY26" fmla="*/ 44059 h 142244"/>
                  <a:gd name="connsiteX27" fmla="*/ 72196 w 144476"/>
                  <a:gd name="connsiteY27" fmla="*/ 6023 h 142244"/>
                  <a:gd name="connsiteX28" fmla="*/ 72365 w 144476"/>
                  <a:gd name="connsiteY28" fmla="*/ 6023 h 142244"/>
                  <a:gd name="connsiteX29" fmla="*/ 116719 w 144476"/>
                  <a:gd name="connsiteY29" fmla="*/ 22914 h 142244"/>
                  <a:gd name="connsiteX30" fmla="*/ 102903 w 144476"/>
                  <a:gd name="connsiteY30" fmla="*/ 36477 h 142244"/>
                  <a:gd name="connsiteX31" fmla="*/ 84454 w 144476"/>
                  <a:gd name="connsiteY31" fmla="*/ 44228 h 142244"/>
                  <a:gd name="connsiteX32" fmla="*/ 85802 w 144476"/>
                  <a:gd name="connsiteY32" fmla="*/ 48355 h 142244"/>
                  <a:gd name="connsiteX33" fmla="*/ 75608 w 144476"/>
                  <a:gd name="connsiteY33" fmla="*/ 71101 h 142244"/>
                  <a:gd name="connsiteX34" fmla="*/ 101934 w 144476"/>
                  <a:gd name="connsiteY34" fmla="*/ 101639 h 142244"/>
                  <a:gd name="connsiteX35" fmla="*/ 103366 w 144476"/>
                  <a:gd name="connsiteY35" fmla="*/ 105809 h 142244"/>
                  <a:gd name="connsiteX36" fmla="*/ 103914 w 144476"/>
                  <a:gd name="connsiteY36" fmla="*/ 105851 h 142244"/>
                  <a:gd name="connsiteX37" fmla="*/ 117140 w 144476"/>
                  <a:gd name="connsiteY37" fmla="*/ 118867 h 142244"/>
                  <a:gd name="connsiteX38" fmla="*/ 113602 w 144476"/>
                  <a:gd name="connsiteY38" fmla="*/ 121857 h 142244"/>
                  <a:gd name="connsiteX39" fmla="*/ 113602 w 144476"/>
                  <a:gd name="connsiteY39" fmla="*/ 121857 h 142244"/>
                  <a:gd name="connsiteX40" fmla="*/ 110064 w 144476"/>
                  <a:gd name="connsiteY40" fmla="*/ 124553 h 142244"/>
                  <a:gd name="connsiteX41" fmla="*/ 110064 w 144476"/>
                  <a:gd name="connsiteY41" fmla="*/ 124469 h 142244"/>
                  <a:gd name="connsiteX42" fmla="*/ 108842 w 144476"/>
                  <a:gd name="connsiteY42" fmla="*/ 125311 h 142244"/>
                  <a:gd name="connsiteX43" fmla="*/ 106946 w 144476"/>
                  <a:gd name="connsiteY43" fmla="*/ 118656 h 142244"/>
                  <a:gd name="connsiteX44" fmla="*/ 72828 w 144476"/>
                  <a:gd name="connsiteY44" fmla="*/ 99112 h 142244"/>
                  <a:gd name="connsiteX45" fmla="*/ 108716 w 144476"/>
                  <a:gd name="connsiteY45" fmla="*/ 125438 h 142244"/>
                  <a:gd name="connsiteX46" fmla="*/ 72281 w 144476"/>
                  <a:gd name="connsiteY46" fmla="*/ 136221 h 142244"/>
                  <a:gd name="connsiteX47" fmla="*/ 34118 w 144476"/>
                  <a:gd name="connsiteY47" fmla="*/ 124216 h 142244"/>
                  <a:gd name="connsiteX48" fmla="*/ 9014 w 144476"/>
                  <a:gd name="connsiteY48" fmla="*/ 137948 h 142244"/>
                  <a:gd name="connsiteX49" fmla="*/ 24978 w 144476"/>
                  <a:gd name="connsiteY49" fmla="*/ 122279 h 142244"/>
                  <a:gd name="connsiteX50" fmla="*/ 54210 w 144476"/>
                  <a:gd name="connsiteY50" fmla="*/ 137948 h 142244"/>
                  <a:gd name="connsiteX51" fmla="*/ 9056 w 144476"/>
                  <a:gd name="connsiteY51" fmla="*/ 137948 h 142244"/>
                  <a:gd name="connsiteX52" fmla="*/ 4296 w 144476"/>
                  <a:gd name="connsiteY52" fmla="*/ 133272 h 142244"/>
                  <a:gd name="connsiteX53" fmla="*/ 4296 w 144476"/>
                  <a:gd name="connsiteY53" fmla="*/ 88876 h 142244"/>
                  <a:gd name="connsiteX54" fmla="*/ 20260 w 144476"/>
                  <a:gd name="connsiteY54" fmla="*/ 117603 h 142244"/>
                  <a:gd name="connsiteX55" fmla="*/ 4296 w 144476"/>
                  <a:gd name="connsiteY55" fmla="*/ 133272 h 142244"/>
                  <a:gd name="connsiteX56" fmla="*/ 4296 w 144476"/>
                  <a:gd name="connsiteY56" fmla="*/ 7919 h 142244"/>
                  <a:gd name="connsiteX57" fmla="*/ 20682 w 144476"/>
                  <a:gd name="connsiteY57" fmla="*/ 24051 h 142244"/>
                  <a:gd name="connsiteX58" fmla="*/ 4296 w 144476"/>
                  <a:gd name="connsiteY58" fmla="*/ 53284 h 142244"/>
                  <a:gd name="connsiteX59" fmla="*/ 4296 w 144476"/>
                  <a:gd name="connsiteY59" fmla="*/ 7919 h 142244"/>
                  <a:gd name="connsiteX60" fmla="*/ 54210 w 144476"/>
                  <a:gd name="connsiteY60" fmla="*/ 4212 h 142244"/>
                  <a:gd name="connsiteX61" fmla="*/ 24473 w 144476"/>
                  <a:gd name="connsiteY61" fmla="*/ 20345 h 142244"/>
                  <a:gd name="connsiteX62" fmla="*/ 8087 w 144476"/>
                  <a:gd name="connsiteY62" fmla="*/ 4212 h 142244"/>
                  <a:gd name="connsiteX63" fmla="*/ 54210 w 144476"/>
                  <a:gd name="connsiteY63" fmla="*/ 4212 h 142244"/>
                  <a:gd name="connsiteX64" fmla="*/ 27463 w 144476"/>
                  <a:gd name="connsiteY64" fmla="*/ 23251 h 142244"/>
                  <a:gd name="connsiteX65" fmla="*/ 71817 w 144476"/>
                  <a:gd name="connsiteY65" fmla="*/ 5939 h 142244"/>
                  <a:gd name="connsiteX66" fmla="*/ 57369 w 144476"/>
                  <a:gd name="connsiteY66" fmla="*/ 50967 h 142244"/>
                  <a:gd name="connsiteX67" fmla="*/ 55642 w 144476"/>
                  <a:gd name="connsiteY67" fmla="*/ 50967 h 142244"/>
                  <a:gd name="connsiteX68" fmla="*/ 27463 w 144476"/>
                  <a:gd name="connsiteY68" fmla="*/ 23251 h 142244"/>
                  <a:gd name="connsiteX69" fmla="*/ 40647 w 144476"/>
                  <a:gd name="connsiteY69" fmla="*/ 73713 h 142244"/>
                  <a:gd name="connsiteX70" fmla="*/ 48229 w 144476"/>
                  <a:gd name="connsiteY70" fmla="*/ 79104 h 142244"/>
                  <a:gd name="connsiteX71" fmla="*/ 43090 w 144476"/>
                  <a:gd name="connsiteY71" fmla="*/ 95110 h 142244"/>
                  <a:gd name="connsiteX72" fmla="*/ 23251 w 144476"/>
                  <a:gd name="connsiteY72" fmla="*/ 114655 h 142244"/>
                  <a:gd name="connsiteX73" fmla="*/ 6234 w 144476"/>
                  <a:gd name="connsiteY73" fmla="*/ 73713 h 142244"/>
                  <a:gd name="connsiteX74" fmla="*/ 40689 w 144476"/>
                  <a:gd name="connsiteY74" fmla="*/ 73713 h 142244"/>
                  <a:gd name="connsiteX75" fmla="*/ 9309 w 144476"/>
                  <a:gd name="connsiteY75" fmla="*/ 51009 h 142244"/>
                  <a:gd name="connsiteX76" fmla="*/ 23672 w 144476"/>
                  <a:gd name="connsiteY76" fmla="*/ 27000 h 142244"/>
                  <a:gd name="connsiteX77" fmla="*/ 48061 w 144476"/>
                  <a:gd name="connsiteY77" fmla="*/ 51009 h 142244"/>
                  <a:gd name="connsiteX78" fmla="*/ 9309 w 144476"/>
                  <a:gd name="connsiteY78" fmla="*/ 51009 h 142244"/>
                  <a:gd name="connsiteX79" fmla="*/ 33318 w 144476"/>
                  <a:gd name="connsiteY79" fmla="*/ 68447 h 142244"/>
                  <a:gd name="connsiteX80" fmla="*/ 6192 w 144476"/>
                  <a:gd name="connsiteY80" fmla="*/ 68447 h 142244"/>
                  <a:gd name="connsiteX81" fmla="*/ 9225 w 144476"/>
                  <a:gd name="connsiteY81" fmla="*/ 51220 h 142244"/>
                  <a:gd name="connsiteX82" fmla="*/ 33318 w 144476"/>
                  <a:gd name="connsiteY82" fmla="*/ 68447 h 142244"/>
                  <a:gd name="connsiteX83" fmla="*/ 112212 w 144476"/>
                  <a:gd name="connsiteY83" fmla="*/ 36477 h 142244"/>
                  <a:gd name="connsiteX84" fmla="*/ 121394 w 144476"/>
                  <a:gd name="connsiteY84" fmla="*/ 27463 h 142244"/>
                  <a:gd name="connsiteX85" fmla="*/ 134410 w 144476"/>
                  <a:gd name="connsiteY85" fmla="*/ 48735 h 142244"/>
                  <a:gd name="connsiteX86" fmla="*/ 112212 w 144476"/>
                  <a:gd name="connsiteY86" fmla="*/ 36435 h 142244"/>
                  <a:gd name="connsiteX87" fmla="*/ 110864 w 144476"/>
                  <a:gd name="connsiteY87" fmla="*/ 68405 h 142244"/>
                  <a:gd name="connsiteX88" fmla="*/ 132430 w 144476"/>
                  <a:gd name="connsiteY88" fmla="*/ 52862 h 142244"/>
                  <a:gd name="connsiteX89" fmla="*/ 138285 w 144476"/>
                  <a:gd name="connsiteY89" fmla="*/ 68405 h 142244"/>
                  <a:gd name="connsiteX90" fmla="*/ 110864 w 144476"/>
                  <a:gd name="connsiteY90" fmla="*/ 68405 h 142244"/>
                  <a:gd name="connsiteX91" fmla="*/ 97469 w 144476"/>
                  <a:gd name="connsiteY91" fmla="*/ 50925 h 142244"/>
                  <a:gd name="connsiteX92" fmla="*/ 108421 w 144476"/>
                  <a:gd name="connsiteY92" fmla="*/ 40184 h 142244"/>
                  <a:gd name="connsiteX93" fmla="*/ 130829 w 144476"/>
                  <a:gd name="connsiteY93" fmla="*/ 50925 h 142244"/>
                  <a:gd name="connsiteX94" fmla="*/ 97469 w 144476"/>
                  <a:gd name="connsiteY94" fmla="*/ 50925 h 142244"/>
                  <a:gd name="connsiteX95" fmla="*/ 87992 w 144476"/>
                  <a:gd name="connsiteY95" fmla="*/ 50925 h 142244"/>
                  <a:gd name="connsiteX96" fmla="*/ 86560 w 144476"/>
                  <a:gd name="connsiteY96" fmla="*/ 50925 h 142244"/>
                  <a:gd name="connsiteX97" fmla="*/ 85717 w 144476"/>
                  <a:gd name="connsiteY97" fmla="*/ 48355 h 142244"/>
                  <a:gd name="connsiteX98" fmla="*/ 97343 w 144476"/>
                  <a:gd name="connsiteY98" fmla="*/ 41700 h 142244"/>
                  <a:gd name="connsiteX99" fmla="*/ 87950 w 144476"/>
                  <a:gd name="connsiteY99" fmla="*/ 50925 h 142244"/>
                  <a:gd name="connsiteX100" fmla="*/ 134368 w 144476"/>
                  <a:gd name="connsiteY100" fmla="*/ 93299 h 142244"/>
                  <a:gd name="connsiteX101" fmla="*/ 120889 w 144476"/>
                  <a:gd name="connsiteY101" fmla="*/ 115076 h 142244"/>
                  <a:gd name="connsiteX102" fmla="*/ 111327 w 144476"/>
                  <a:gd name="connsiteY102" fmla="*/ 105641 h 142244"/>
                  <a:gd name="connsiteX103" fmla="*/ 134368 w 144476"/>
                  <a:gd name="connsiteY103" fmla="*/ 93257 h 142244"/>
                  <a:gd name="connsiteX104" fmla="*/ 107494 w 144476"/>
                  <a:gd name="connsiteY104" fmla="*/ 101892 h 142244"/>
                  <a:gd name="connsiteX105" fmla="*/ 100123 w 144476"/>
                  <a:gd name="connsiteY105" fmla="*/ 94647 h 142244"/>
                  <a:gd name="connsiteX106" fmla="*/ 95742 w 144476"/>
                  <a:gd name="connsiteY106" fmla="*/ 79231 h 142244"/>
                  <a:gd name="connsiteX107" fmla="*/ 103535 w 144476"/>
                  <a:gd name="connsiteY107" fmla="*/ 73628 h 142244"/>
                  <a:gd name="connsiteX108" fmla="*/ 138243 w 144476"/>
                  <a:gd name="connsiteY108" fmla="*/ 73628 h 142244"/>
                  <a:gd name="connsiteX109" fmla="*/ 107494 w 144476"/>
                  <a:gd name="connsiteY109" fmla="*/ 101892 h 142244"/>
                  <a:gd name="connsiteX110" fmla="*/ 135547 w 144476"/>
                  <a:gd name="connsiteY110" fmla="*/ 4128 h 142244"/>
                  <a:gd name="connsiteX111" fmla="*/ 119583 w 144476"/>
                  <a:gd name="connsiteY111" fmla="*/ 19797 h 142244"/>
                  <a:gd name="connsiteX112" fmla="*/ 90351 w 144476"/>
                  <a:gd name="connsiteY112" fmla="*/ 4128 h 142244"/>
                  <a:gd name="connsiteX113" fmla="*/ 135547 w 144476"/>
                  <a:gd name="connsiteY113" fmla="*/ 4128 h 142244"/>
                  <a:gd name="connsiteX114" fmla="*/ 84 w 144476"/>
                  <a:gd name="connsiteY114" fmla="*/ 0 h 142244"/>
                  <a:gd name="connsiteX115" fmla="*/ 84 w 144476"/>
                  <a:gd name="connsiteY115" fmla="*/ 137485 h 142244"/>
                  <a:gd name="connsiteX116" fmla="*/ 0 w 144476"/>
                  <a:gd name="connsiteY116" fmla="*/ 137569 h 142244"/>
                  <a:gd name="connsiteX117" fmla="*/ 84 w 144476"/>
                  <a:gd name="connsiteY117" fmla="*/ 137653 h 142244"/>
                  <a:gd name="connsiteX118" fmla="*/ 84 w 144476"/>
                  <a:gd name="connsiteY118" fmla="*/ 142160 h 142244"/>
                  <a:gd name="connsiteX119" fmla="*/ 4633 w 144476"/>
                  <a:gd name="connsiteY119" fmla="*/ 142160 h 142244"/>
                  <a:gd name="connsiteX120" fmla="*/ 4718 w 144476"/>
                  <a:gd name="connsiteY120" fmla="*/ 142244 h 142244"/>
                  <a:gd name="connsiteX121" fmla="*/ 4802 w 144476"/>
                  <a:gd name="connsiteY121" fmla="*/ 142160 h 142244"/>
                  <a:gd name="connsiteX122" fmla="*/ 144477 w 144476"/>
                  <a:gd name="connsiteY122" fmla="*/ 142160 h 142244"/>
                  <a:gd name="connsiteX123" fmla="*/ 144477 w 144476"/>
                  <a:gd name="connsiteY123" fmla="*/ 168 h 142244"/>
                  <a:gd name="connsiteX124" fmla="*/ 84 w 144476"/>
                  <a:gd name="connsiteY124" fmla="*/ 168 h 14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4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9DBB7BC3-61E9-4169-8D68-D5D6DE016F3C}"/>
              </a:ext>
            </a:extLst>
          </p:cNvPr>
          <p:cNvSpPr txBox="1"/>
          <p:nvPr userDrawn="1"/>
        </p:nvSpPr>
        <p:spPr>
          <a:xfrm>
            <a:off x="11427916" y="6214618"/>
            <a:ext cx="491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872190-1A77-49F6-BF32-500CC20CB6C1}" type="slidenum">
              <a:rPr lang="fr-FR" sz="1100" b="1" smtClean="0">
                <a:solidFill>
                  <a:schemeClr val="accent1"/>
                </a:solidFill>
                <a:latin typeface="+mj-lt"/>
              </a:rPr>
              <a:pPr algn="ctr"/>
              <a:t>‹N°›</a:t>
            </a:fld>
            <a:endParaRPr lang="fr-FR" sz="11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38D6911-3F1C-C648-637C-AE1C0AD20D6E}"/>
              </a:ext>
            </a:extLst>
          </p:cNvPr>
          <p:cNvGrpSpPr/>
          <p:nvPr userDrawn="1"/>
        </p:nvGrpSpPr>
        <p:grpSpPr>
          <a:xfrm>
            <a:off x="694530" y="6148388"/>
            <a:ext cx="1216017" cy="360388"/>
            <a:chOff x="5124840" y="1638300"/>
            <a:chExt cx="2784538" cy="825245"/>
          </a:xfrm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DDFBD410-DCA5-2DFF-DF48-294B0382D1D8}"/>
                </a:ext>
              </a:extLst>
            </p:cNvPr>
            <p:cNvSpPr/>
            <p:nvPr/>
          </p:nvSpPr>
          <p:spPr>
            <a:xfrm>
              <a:off x="5601280" y="1638300"/>
              <a:ext cx="707136" cy="550068"/>
            </a:xfrm>
            <a:custGeom>
              <a:avLst/>
              <a:gdLst>
                <a:gd name="connsiteX0" fmla="*/ 155258 w 707136"/>
                <a:gd name="connsiteY0" fmla="*/ 272320 h 550068"/>
                <a:gd name="connsiteX1" fmla="*/ 342329 w 707136"/>
                <a:gd name="connsiteY1" fmla="*/ 112300 h 550068"/>
                <a:gd name="connsiteX2" fmla="*/ 565499 w 707136"/>
                <a:gd name="connsiteY2" fmla="*/ 2096 h 550068"/>
                <a:gd name="connsiteX3" fmla="*/ 381476 w 707136"/>
                <a:gd name="connsiteY3" fmla="*/ 154972 h 550068"/>
                <a:gd name="connsiteX4" fmla="*/ 392430 w 707136"/>
                <a:gd name="connsiteY4" fmla="*/ 174498 h 550068"/>
                <a:gd name="connsiteX5" fmla="*/ 707136 w 707136"/>
                <a:gd name="connsiteY5" fmla="*/ 0 h 550068"/>
                <a:gd name="connsiteX6" fmla="*/ 411766 w 707136"/>
                <a:gd name="connsiteY6" fmla="*/ 225647 h 550068"/>
                <a:gd name="connsiteX7" fmla="*/ 419481 w 707136"/>
                <a:gd name="connsiteY7" fmla="*/ 286988 h 550068"/>
                <a:gd name="connsiteX8" fmla="*/ 137827 w 707136"/>
                <a:gd name="connsiteY8" fmla="*/ 550069 h 550068"/>
                <a:gd name="connsiteX9" fmla="*/ 0 w 707136"/>
                <a:gd name="connsiteY9" fmla="*/ 516541 h 550068"/>
                <a:gd name="connsiteX10" fmla="*/ 328612 w 707136"/>
                <a:gd name="connsiteY10" fmla="*/ 340995 h 550068"/>
                <a:gd name="connsiteX11" fmla="*/ 90678 w 707136"/>
                <a:gd name="connsiteY11" fmla="*/ 519208 h 550068"/>
                <a:gd name="connsiteX12" fmla="*/ 137732 w 707136"/>
                <a:gd name="connsiteY12" fmla="*/ 523780 h 550068"/>
                <a:gd name="connsiteX13" fmla="*/ 376142 w 707136"/>
                <a:gd name="connsiteY13" fmla="*/ 286988 h 550068"/>
                <a:gd name="connsiteX14" fmla="*/ 346329 w 707136"/>
                <a:gd name="connsiteY14" fmla="*/ 172212 h 550068"/>
                <a:gd name="connsiteX15" fmla="*/ 155353 w 707136"/>
                <a:gd name="connsiteY15" fmla="*/ 272415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7136" h="550068">
                  <a:moveTo>
                    <a:pt x="155258" y="272320"/>
                  </a:moveTo>
                  <a:lnTo>
                    <a:pt x="342329" y="112300"/>
                  </a:lnTo>
                  <a:lnTo>
                    <a:pt x="565499" y="2096"/>
                  </a:lnTo>
                  <a:lnTo>
                    <a:pt x="381476" y="154972"/>
                  </a:lnTo>
                  <a:cubicBezTo>
                    <a:pt x="385382" y="161354"/>
                    <a:pt x="389096" y="167831"/>
                    <a:pt x="392430" y="174498"/>
                  </a:cubicBezTo>
                  <a:lnTo>
                    <a:pt x="707136" y="0"/>
                  </a:lnTo>
                  <a:lnTo>
                    <a:pt x="411766" y="225647"/>
                  </a:lnTo>
                  <a:cubicBezTo>
                    <a:pt x="416814" y="245364"/>
                    <a:pt x="419481" y="265843"/>
                    <a:pt x="419481" y="286988"/>
                  </a:cubicBezTo>
                  <a:cubicBezTo>
                    <a:pt x="419481" y="432245"/>
                    <a:pt x="293370" y="550069"/>
                    <a:pt x="137827" y="550069"/>
                  </a:cubicBezTo>
                  <a:cubicBezTo>
                    <a:pt x="87725" y="550069"/>
                    <a:pt x="40767" y="537877"/>
                    <a:pt x="0" y="516541"/>
                  </a:cubicBezTo>
                  <a:lnTo>
                    <a:pt x="328612" y="340995"/>
                  </a:lnTo>
                  <a:lnTo>
                    <a:pt x="90678" y="519208"/>
                  </a:lnTo>
                  <a:cubicBezTo>
                    <a:pt x="105918" y="522161"/>
                    <a:pt x="121634" y="523780"/>
                    <a:pt x="137732" y="523780"/>
                  </a:cubicBezTo>
                  <a:cubicBezTo>
                    <a:pt x="269462" y="523780"/>
                    <a:pt x="376142" y="417767"/>
                    <a:pt x="376142" y="286988"/>
                  </a:cubicBezTo>
                  <a:cubicBezTo>
                    <a:pt x="376142" y="245269"/>
                    <a:pt x="365284" y="206121"/>
                    <a:pt x="346329" y="172212"/>
                  </a:cubicBezTo>
                  <a:lnTo>
                    <a:pt x="155353" y="27241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C5D571A9-4318-0BC9-FCD5-9A81C4BC12F9}"/>
                </a:ext>
              </a:extLst>
            </p:cNvPr>
            <p:cNvSpPr/>
            <p:nvPr/>
          </p:nvSpPr>
          <p:spPr>
            <a:xfrm>
              <a:off x="5168845" y="1662207"/>
              <a:ext cx="708088" cy="550735"/>
            </a:xfrm>
            <a:custGeom>
              <a:avLst/>
              <a:gdLst>
                <a:gd name="connsiteX0" fmla="*/ 360236 w 708088"/>
                <a:gd name="connsiteY0" fmla="*/ 375285 h 550735"/>
                <a:gd name="connsiteX1" fmla="*/ 331756 w 708088"/>
                <a:gd name="connsiteY1" fmla="*/ 262985 h 550735"/>
                <a:gd name="connsiteX2" fmla="*/ 570167 w 708088"/>
                <a:gd name="connsiteY2" fmla="*/ 26194 h 550735"/>
                <a:gd name="connsiteX3" fmla="*/ 612362 w 708088"/>
                <a:gd name="connsiteY3" fmla="*/ 29909 h 550735"/>
                <a:gd name="connsiteX4" fmla="*/ 614172 w 708088"/>
                <a:gd name="connsiteY4" fmla="*/ 32194 h 550735"/>
                <a:gd name="connsiteX5" fmla="*/ 377381 w 708088"/>
                <a:gd name="connsiteY5" fmla="*/ 204692 h 550735"/>
                <a:gd name="connsiteX6" fmla="*/ 708089 w 708088"/>
                <a:gd name="connsiteY6" fmla="*/ 33528 h 550735"/>
                <a:gd name="connsiteX7" fmla="*/ 570167 w 708088"/>
                <a:gd name="connsiteY7" fmla="*/ 0 h 550735"/>
                <a:gd name="connsiteX8" fmla="*/ 288512 w 708088"/>
                <a:gd name="connsiteY8" fmla="*/ 263081 h 550735"/>
                <a:gd name="connsiteX9" fmla="*/ 295942 w 708088"/>
                <a:gd name="connsiteY9" fmla="*/ 323279 h 550735"/>
                <a:gd name="connsiteX10" fmla="*/ 0 w 708088"/>
                <a:gd name="connsiteY10" fmla="*/ 547688 h 550735"/>
                <a:gd name="connsiteX11" fmla="*/ 314230 w 708088"/>
                <a:gd name="connsiteY11" fmla="*/ 372904 h 550735"/>
                <a:gd name="connsiteX12" fmla="*/ 326993 w 708088"/>
                <a:gd name="connsiteY12" fmla="*/ 395669 h 550735"/>
                <a:gd name="connsiteX13" fmla="*/ 131064 w 708088"/>
                <a:gd name="connsiteY13" fmla="*/ 550736 h 550735"/>
                <a:gd name="connsiteX14" fmla="*/ 363665 w 708088"/>
                <a:gd name="connsiteY14" fmla="*/ 437483 h 550735"/>
                <a:gd name="connsiteX15" fmla="*/ 550736 w 708088"/>
                <a:gd name="connsiteY15" fmla="*/ 272225 h 550735"/>
                <a:gd name="connsiteX16" fmla="*/ 360236 w 708088"/>
                <a:gd name="connsiteY16" fmla="*/ 375190 h 55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8088" h="550735">
                  <a:moveTo>
                    <a:pt x="360236" y="375285"/>
                  </a:moveTo>
                  <a:cubicBezTo>
                    <a:pt x="342043" y="341852"/>
                    <a:pt x="331756" y="303657"/>
                    <a:pt x="331756" y="262985"/>
                  </a:cubicBezTo>
                  <a:cubicBezTo>
                    <a:pt x="331756" y="132207"/>
                    <a:pt x="438531" y="26194"/>
                    <a:pt x="570167" y="26194"/>
                  </a:cubicBezTo>
                  <a:cubicBezTo>
                    <a:pt x="584549" y="26194"/>
                    <a:pt x="598646" y="27432"/>
                    <a:pt x="612362" y="29909"/>
                  </a:cubicBezTo>
                  <a:lnTo>
                    <a:pt x="614172" y="32194"/>
                  </a:lnTo>
                  <a:lnTo>
                    <a:pt x="377381" y="204692"/>
                  </a:lnTo>
                  <a:lnTo>
                    <a:pt x="708089" y="33528"/>
                  </a:lnTo>
                  <a:cubicBezTo>
                    <a:pt x="667798" y="12859"/>
                    <a:pt x="619411" y="0"/>
                    <a:pt x="570167" y="0"/>
                  </a:cubicBezTo>
                  <a:cubicBezTo>
                    <a:pt x="414623" y="0"/>
                    <a:pt x="288512" y="117824"/>
                    <a:pt x="288512" y="263081"/>
                  </a:cubicBezTo>
                  <a:cubicBezTo>
                    <a:pt x="288512" y="283750"/>
                    <a:pt x="291084" y="303943"/>
                    <a:pt x="295942" y="323279"/>
                  </a:cubicBezTo>
                  <a:lnTo>
                    <a:pt x="0" y="547688"/>
                  </a:lnTo>
                  <a:lnTo>
                    <a:pt x="314230" y="372904"/>
                  </a:lnTo>
                  <a:cubicBezTo>
                    <a:pt x="318135" y="380714"/>
                    <a:pt x="322326" y="388334"/>
                    <a:pt x="326993" y="395669"/>
                  </a:cubicBezTo>
                  <a:lnTo>
                    <a:pt x="131064" y="550736"/>
                  </a:lnTo>
                  <a:lnTo>
                    <a:pt x="363665" y="437483"/>
                  </a:lnTo>
                  <a:lnTo>
                    <a:pt x="550736" y="272225"/>
                  </a:lnTo>
                  <a:lnTo>
                    <a:pt x="360236" y="3751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6B0B5CA0-D2AB-DF05-3DE0-B565404DA0A0}"/>
                </a:ext>
              </a:extLst>
            </p:cNvPr>
            <p:cNvSpPr/>
            <p:nvPr/>
          </p:nvSpPr>
          <p:spPr>
            <a:xfrm>
              <a:off x="5437355" y="1954244"/>
              <a:ext cx="391096" cy="260889"/>
            </a:xfrm>
            <a:custGeom>
              <a:avLst/>
              <a:gdLst>
                <a:gd name="connsiteX0" fmla="*/ 0 w 391096"/>
                <a:gd name="connsiteY0" fmla="*/ 260890 h 260889"/>
                <a:gd name="connsiteX1" fmla="*/ 103537 w 391096"/>
                <a:gd name="connsiteY1" fmla="*/ 155924 h 260889"/>
                <a:gd name="connsiteX2" fmla="*/ 391097 w 391096"/>
                <a:gd name="connsiteY2" fmla="*/ 0 h 260889"/>
                <a:gd name="connsiteX3" fmla="*/ 153257 w 391096"/>
                <a:gd name="connsiteY3" fmla="*/ 190214 h 260889"/>
                <a:gd name="connsiteX4" fmla="*/ 0 w 391096"/>
                <a:gd name="connsiteY4" fmla="*/ 260890 h 26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096" h="260889">
                  <a:moveTo>
                    <a:pt x="0" y="260890"/>
                  </a:moveTo>
                  <a:lnTo>
                    <a:pt x="103537" y="155924"/>
                  </a:lnTo>
                  <a:lnTo>
                    <a:pt x="391097" y="0"/>
                  </a:lnTo>
                  <a:lnTo>
                    <a:pt x="153257" y="190214"/>
                  </a:lnTo>
                  <a:lnTo>
                    <a:pt x="0" y="2608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5EF6C4A5-7491-8786-9783-6A15047FB32D}"/>
                </a:ext>
              </a:extLst>
            </p:cNvPr>
            <p:cNvSpPr/>
            <p:nvPr/>
          </p:nvSpPr>
          <p:spPr>
            <a:xfrm>
              <a:off x="5654049" y="1638300"/>
              <a:ext cx="382619" cy="251459"/>
            </a:xfrm>
            <a:custGeom>
              <a:avLst/>
              <a:gdLst>
                <a:gd name="connsiteX0" fmla="*/ 0 w 382619"/>
                <a:gd name="connsiteY0" fmla="*/ 251460 h 251459"/>
                <a:gd name="connsiteX1" fmla="*/ 233553 w 382619"/>
                <a:gd name="connsiteY1" fmla="*/ 66485 h 251459"/>
                <a:gd name="connsiteX2" fmla="*/ 382619 w 382619"/>
                <a:gd name="connsiteY2" fmla="*/ 0 h 251459"/>
                <a:gd name="connsiteX3" fmla="*/ 282226 w 382619"/>
                <a:gd name="connsiteY3" fmla="*/ 100870 h 251459"/>
                <a:gd name="connsiteX4" fmla="*/ 0 w 382619"/>
                <a:gd name="connsiteY4" fmla="*/ 25146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619" h="251459">
                  <a:moveTo>
                    <a:pt x="0" y="251460"/>
                  </a:moveTo>
                  <a:lnTo>
                    <a:pt x="233553" y="66485"/>
                  </a:lnTo>
                  <a:lnTo>
                    <a:pt x="382619" y="0"/>
                  </a:lnTo>
                  <a:lnTo>
                    <a:pt x="282226" y="100870"/>
                  </a:lnTo>
                  <a:lnTo>
                    <a:pt x="0" y="2514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79618013-636F-AC2F-E6D6-4D5120921096}"/>
                </a:ext>
              </a:extLst>
            </p:cNvPr>
            <p:cNvSpPr/>
            <p:nvPr/>
          </p:nvSpPr>
          <p:spPr>
            <a:xfrm>
              <a:off x="5124840" y="2307050"/>
              <a:ext cx="135064" cy="154400"/>
            </a:xfrm>
            <a:custGeom>
              <a:avLst/>
              <a:gdLst>
                <a:gd name="connsiteX0" fmla="*/ 0 w 135064"/>
                <a:gd name="connsiteY0" fmla="*/ 0 h 154400"/>
                <a:gd name="connsiteX1" fmla="*/ 27146 w 135064"/>
                <a:gd name="connsiteY1" fmla="*/ 0 h 154400"/>
                <a:gd name="connsiteX2" fmla="*/ 67532 w 135064"/>
                <a:gd name="connsiteY2" fmla="*/ 71056 h 154400"/>
                <a:gd name="connsiteX3" fmla="*/ 107633 w 135064"/>
                <a:gd name="connsiteY3" fmla="*/ 0 h 154400"/>
                <a:gd name="connsiteX4" fmla="*/ 135065 w 135064"/>
                <a:gd name="connsiteY4" fmla="*/ 0 h 154400"/>
                <a:gd name="connsiteX5" fmla="*/ 135065 w 135064"/>
                <a:gd name="connsiteY5" fmla="*/ 154400 h 154400"/>
                <a:gd name="connsiteX6" fmla="*/ 109252 w 135064"/>
                <a:gd name="connsiteY6" fmla="*/ 154400 h 154400"/>
                <a:gd name="connsiteX7" fmla="*/ 109252 w 135064"/>
                <a:gd name="connsiteY7" fmla="*/ 45244 h 154400"/>
                <a:gd name="connsiteX8" fmla="*/ 67532 w 135064"/>
                <a:gd name="connsiteY8" fmla="*/ 116681 h 154400"/>
                <a:gd name="connsiteX9" fmla="*/ 66866 w 135064"/>
                <a:gd name="connsiteY9" fmla="*/ 116681 h 154400"/>
                <a:gd name="connsiteX10" fmla="*/ 25337 w 135064"/>
                <a:gd name="connsiteY10" fmla="*/ 45720 h 154400"/>
                <a:gd name="connsiteX11" fmla="*/ 25337 w 135064"/>
                <a:gd name="connsiteY11" fmla="*/ 154400 h 154400"/>
                <a:gd name="connsiteX12" fmla="*/ 0 w 135064"/>
                <a:gd name="connsiteY12" fmla="*/ 154400 h 154400"/>
                <a:gd name="connsiteX13" fmla="*/ 0 w 135064"/>
                <a:gd name="connsiteY13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064" h="154400">
                  <a:moveTo>
                    <a:pt x="0" y="0"/>
                  </a:moveTo>
                  <a:lnTo>
                    <a:pt x="27146" y="0"/>
                  </a:lnTo>
                  <a:lnTo>
                    <a:pt x="67532" y="71056"/>
                  </a:lnTo>
                  <a:lnTo>
                    <a:pt x="107633" y="0"/>
                  </a:lnTo>
                  <a:lnTo>
                    <a:pt x="135065" y="0"/>
                  </a:lnTo>
                  <a:lnTo>
                    <a:pt x="135065" y="154400"/>
                  </a:lnTo>
                  <a:lnTo>
                    <a:pt x="109252" y="154400"/>
                  </a:lnTo>
                  <a:lnTo>
                    <a:pt x="109252" y="45244"/>
                  </a:lnTo>
                  <a:lnTo>
                    <a:pt x="67532" y="116681"/>
                  </a:lnTo>
                  <a:lnTo>
                    <a:pt x="66866" y="116681"/>
                  </a:lnTo>
                  <a:lnTo>
                    <a:pt x="25337" y="45720"/>
                  </a:lnTo>
                  <a:lnTo>
                    <a:pt x="2533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20F5C765-AF90-4F12-8EC8-993C43258730}"/>
                </a:ext>
              </a:extLst>
            </p:cNvPr>
            <p:cNvSpPr/>
            <p:nvPr/>
          </p:nvSpPr>
          <p:spPr>
            <a:xfrm>
              <a:off x="5292861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B4FC63EB-E1EB-0D46-4420-7AB567BD48AA}"/>
                </a:ext>
              </a:extLst>
            </p:cNvPr>
            <p:cNvSpPr/>
            <p:nvPr/>
          </p:nvSpPr>
          <p:spPr>
            <a:xfrm>
              <a:off x="5351820" y="2307050"/>
              <a:ext cx="118681" cy="154400"/>
            </a:xfrm>
            <a:custGeom>
              <a:avLst/>
              <a:gdLst>
                <a:gd name="connsiteX0" fmla="*/ 0 w 118681"/>
                <a:gd name="connsiteY0" fmla="*/ 0 h 154400"/>
                <a:gd name="connsiteX1" fmla="*/ 24194 w 118681"/>
                <a:gd name="connsiteY1" fmla="*/ 0 h 154400"/>
                <a:gd name="connsiteX2" fmla="*/ 93345 w 118681"/>
                <a:gd name="connsiteY2" fmla="*/ 103061 h 154400"/>
                <a:gd name="connsiteX3" fmla="*/ 93345 w 118681"/>
                <a:gd name="connsiteY3" fmla="*/ 0 h 154400"/>
                <a:gd name="connsiteX4" fmla="*/ 118682 w 118681"/>
                <a:gd name="connsiteY4" fmla="*/ 0 h 154400"/>
                <a:gd name="connsiteX5" fmla="*/ 118682 w 118681"/>
                <a:gd name="connsiteY5" fmla="*/ 154400 h 154400"/>
                <a:gd name="connsiteX6" fmla="*/ 96679 w 118681"/>
                <a:gd name="connsiteY6" fmla="*/ 154400 h 154400"/>
                <a:gd name="connsiteX7" fmla="*/ 25527 w 118681"/>
                <a:gd name="connsiteY7" fmla="*/ 48292 h 154400"/>
                <a:gd name="connsiteX8" fmla="*/ 25527 w 118681"/>
                <a:gd name="connsiteY8" fmla="*/ 154400 h 154400"/>
                <a:gd name="connsiteX9" fmla="*/ 0 w 118681"/>
                <a:gd name="connsiteY9" fmla="*/ 154400 h 154400"/>
                <a:gd name="connsiteX10" fmla="*/ 0 w 118681"/>
                <a:gd name="connsiteY1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81" h="154400">
                  <a:moveTo>
                    <a:pt x="0" y="0"/>
                  </a:moveTo>
                  <a:lnTo>
                    <a:pt x="24194" y="0"/>
                  </a:lnTo>
                  <a:lnTo>
                    <a:pt x="93345" y="103061"/>
                  </a:lnTo>
                  <a:lnTo>
                    <a:pt x="93345" y="0"/>
                  </a:lnTo>
                  <a:lnTo>
                    <a:pt x="118682" y="0"/>
                  </a:lnTo>
                  <a:lnTo>
                    <a:pt x="118682" y="154400"/>
                  </a:lnTo>
                  <a:lnTo>
                    <a:pt x="96679" y="154400"/>
                  </a:lnTo>
                  <a:lnTo>
                    <a:pt x="25527" y="48292"/>
                  </a:lnTo>
                  <a:lnTo>
                    <a:pt x="2552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677A3596-984F-14E1-F62E-F097805C6240}"/>
                </a:ext>
              </a:extLst>
            </p:cNvPr>
            <p:cNvSpPr/>
            <p:nvPr/>
          </p:nvSpPr>
          <p:spPr>
            <a:xfrm>
              <a:off x="5502315" y="2307050"/>
              <a:ext cx="100012" cy="154400"/>
            </a:xfrm>
            <a:custGeom>
              <a:avLst/>
              <a:gdLst>
                <a:gd name="connsiteX0" fmla="*/ 0 w 100012"/>
                <a:gd name="connsiteY0" fmla="*/ 0 h 154400"/>
                <a:gd name="connsiteX1" fmla="*/ 98965 w 100012"/>
                <a:gd name="connsiteY1" fmla="*/ 0 h 154400"/>
                <a:gd name="connsiteX2" fmla="*/ 98965 w 100012"/>
                <a:gd name="connsiteY2" fmla="*/ 23241 h 154400"/>
                <a:gd name="connsiteX3" fmla="*/ 25813 w 100012"/>
                <a:gd name="connsiteY3" fmla="*/ 23241 h 154400"/>
                <a:gd name="connsiteX4" fmla="*/ 25813 w 100012"/>
                <a:gd name="connsiteY4" fmla="*/ 65056 h 154400"/>
                <a:gd name="connsiteX5" fmla="*/ 90583 w 100012"/>
                <a:gd name="connsiteY5" fmla="*/ 65056 h 154400"/>
                <a:gd name="connsiteX6" fmla="*/ 90583 w 100012"/>
                <a:gd name="connsiteY6" fmla="*/ 88297 h 154400"/>
                <a:gd name="connsiteX7" fmla="*/ 25813 w 100012"/>
                <a:gd name="connsiteY7" fmla="*/ 88297 h 154400"/>
                <a:gd name="connsiteX8" fmla="*/ 25813 w 100012"/>
                <a:gd name="connsiteY8" fmla="*/ 131254 h 154400"/>
                <a:gd name="connsiteX9" fmla="*/ 100013 w 100012"/>
                <a:gd name="connsiteY9" fmla="*/ 131254 h 154400"/>
                <a:gd name="connsiteX10" fmla="*/ 100013 w 100012"/>
                <a:gd name="connsiteY10" fmla="*/ 154400 h 154400"/>
                <a:gd name="connsiteX11" fmla="*/ 0 w 100012"/>
                <a:gd name="connsiteY11" fmla="*/ 154400 h 154400"/>
                <a:gd name="connsiteX12" fmla="*/ 0 w 100012"/>
                <a:gd name="connsiteY12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12" h="154400">
                  <a:moveTo>
                    <a:pt x="0" y="0"/>
                  </a:moveTo>
                  <a:lnTo>
                    <a:pt x="98965" y="0"/>
                  </a:lnTo>
                  <a:lnTo>
                    <a:pt x="98965" y="23241"/>
                  </a:lnTo>
                  <a:lnTo>
                    <a:pt x="25813" y="23241"/>
                  </a:lnTo>
                  <a:lnTo>
                    <a:pt x="25813" y="65056"/>
                  </a:lnTo>
                  <a:lnTo>
                    <a:pt x="90583" y="65056"/>
                  </a:lnTo>
                  <a:lnTo>
                    <a:pt x="90583" y="88297"/>
                  </a:lnTo>
                  <a:lnTo>
                    <a:pt x="25813" y="88297"/>
                  </a:lnTo>
                  <a:lnTo>
                    <a:pt x="25813" y="131254"/>
                  </a:lnTo>
                  <a:lnTo>
                    <a:pt x="100013" y="131254"/>
                  </a:lnTo>
                  <a:lnTo>
                    <a:pt x="10001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6F5F4A5D-7212-DDB1-B413-66EA5B984F5C}"/>
                </a:ext>
              </a:extLst>
            </p:cNvPr>
            <p:cNvSpPr/>
            <p:nvPr/>
          </p:nvSpPr>
          <p:spPr>
            <a:xfrm>
              <a:off x="561623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9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0DCEE419-9FCB-61C7-B0C7-48BBE4DDAEE0}"/>
                </a:ext>
              </a:extLst>
            </p:cNvPr>
            <p:cNvSpPr/>
            <p:nvPr/>
          </p:nvSpPr>
          <p:spPr>
            <a:xfrm>
              <a:off x="5803877" y="2307050"/>
              <a:ext cx="106775" cy="154400"/>
            </a:xfrm>
            <a:custGeom>
              <a:avLst/>
              <a:gdLst>
                <a:gd name="connsiteX0" fmla="*/ 48768 w 106775"/>
                <a:gd name="connsiteY0" fmla="*/ 81153 h 154400"/>
                <a:gd name="connsiteX1" fmla="*/ 80391 w 106775"/>
                <a:gd name="connsiteY1" fmla="*/ 52292 h 154400"/>
                <a:gd name="connsiteX2" fmla="*/ 80391 w 106775"/>
                <a:gd name="connsiteY2" fmla="*/ 52102 h 154400"/>
                <a:gd name="connsiteX3" fmla="*/ 48768 w 106775"/>
                <a:gd name="connsiteY3" fmla="*/ 23431 h 154400"/>
                <a:gd name="connsiteX4" fmla="*/ 26098 w 106775"/>
                <a:gd name="connsiteY4" fmla="*/ 23431 h 154400"/>
                <a:gd name="connsiteX5" fmla="*/ 26098 w 106775"/>
                <a:gd name="connsiteY5" fmla="*/ 81248 h 154400"/>
                <a:gd name="connsiteX6" fmla="*/ 48768 w 106775"/>
                <a:gd name="connsiteY6" fmla="*/ 81248 h 154400"/>
                <a:gd name="connsiteX7" fmla="*/ 95 w 106775"/>
                <a:gd name="connsiteY7" fmla="*/ 0 h 154400"/>
                <a:gd name="connsiteX8" fmla="*/ 50292 w 106775"/>
                <a:gd name="connsiteY8" fmla="*/ 0 h 154400"/>
                <a:gd name="connsiteX9" fmla="*/ 106775 w 106775"/>
                <a:gd name="connsiteY9" fmla="*/ 51435 h 154400"/>
                <a:gd name="connsiteX10" fmla="*/ 106775 w 106775"/>
                <a:gd name="connsiteY10" fmla="*/ 51816 h 154400"/>
                <a:gd name="connsiteX11" fmla="*/ 48673 w 106775"/>
                <a:gd name="connsiteY11" fmla="*/ 104299 h 154400"/>
                <a:gd name="connsiteX12" fmla="*/ 26003 w 106775"/>
                <a:gd name="connsiteY12" fmla="*/ 104299 h 154400"/>
                <a:gd name="connsiteX13" fmla="*/ 26003 w 106775"/>
                <a:gd name="connsiteY13" fmla="*/ 154400 h 154400"/>
                <a:gd name="connsiteX14" fmla="*/ 0 w 106775"/>
                <a:gd name="connsiteY14" fmla="*/ 154400 h 154400"/>
                <a:gd name="connsiteX15" fmla="*/ 0 w 106775"/>
                <a:gd name="connsiteY15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775" h="154400">
                  <a:moveTo>
                    <a:pt x="48768" y="81153"/>
                  </a:moveTo>
                  <a:cubicBezTo>
                    <a:pt x="68771" y="81153"/>
                    <a:pt x="80391" y="69437"/>
                    <a:pt x="80391" y="52292"/>
                  </a:cubicBezTo>
                  <a:lnTo>
                    <a:pt x="80391" y="52102"/>
                  </a:lnTo>
                  <a:cubicBezTo>
                    <a:pt x="80391" y="33528"/>
                    <a:pt x="68675" y="23431"/>
                    <a:pt x="48768" y="23431"/>
                  </a:cubicBezTo>
                  <a:lnTo>
                    <a:pt x="26098" y="23431"/>
                  </a:lnTo>
                  <a:lnTo>
                    <a:pt x="26098" y="81248"/>
                  </a:lnTo>
                  <a:lnTo>
                    <a:pt x="48768" y="81248"/>
                  </a:lnTo>
                  <a:close/>
                  <a:moveTo>
                    <a:pt x="95" y="0"/>
                  </a:moveTo>
                  <a:lnTo>
                    <a:pt x="50292" y="0"/>
                  </a:lnTo>
                  <a:cubicBezTo>
                    <a:pt x="84582" y="0"/>
                    <a:pt x="106775" y="19431"/>
                    <a:pt x="106775" y="51435"/>
                  </a:cubicBezTo>
                  <a:lnTo>
                    <a:pt x="106775" y="51816"/>
                  </a:lnTo>
                  <a:cubicBezTo>
                    <a:pt x="106775" y="86011"/>
                    <a:pt x="81248" y="103823"/>
                    <a:pt x="48673" y="104299"/>
                  </a:cubicBezTo>
                  <a:lnTo>
                    <a:pt x="26003" y="104299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07B874B3-9344-6D32-63FF-0EB62850C78E}"/>
                </a:ext>
              </a:extLst>
            </p:cNvPr>
            <p:cNvSpPr/>
            <p:nvPr/>
          </p:nvSpPr>
          <p:spPr>
            <a:xfrm>
              <a:off x="5906842" y="2306288"/>
              <a:ext cx="140493" cy="155257"/>
            </a:xfrm>
            <a:custGeom>
              <a:avLst/>
              <a:gdLst>
                <a:gd name="connsiteX0" fmla="*/ 92297 w 140493"/>
                <a:gd name="connsiteY0" fmla="*/ 96107 h 155257"/>
                <a:gd name="connsiteX1" fmla="*/ 69818 w 140493"/>
                <a:gd name="connsiteY1" fmla="*/ 34100 h 155257"/>
                <a:gd name="connsiteX2" fmla="*/ 47435 w 140493"/>
                <a:gd name="connsiteY2" fmla="*/ 96107 h 155257"/>
                <a:gd name="connsiteX3" fmla="*/ 92297 w 140493"/>
                <a:gd name="connsiteY3" fmla="*/ 96107 h 155257"/>
                <a:gd name="connsiteX4" fmla="*/ 57722 w 140493"/>
                <a:gd name="connsiteY4" fmla="*/ 0 h 155257"/>
                <a:gd name="connsiteX5" fmla="*/ 82868 w 140493"/>
                <a:gd name="connsiteY5" fmla="*/ 0 h 155257"/>
                <a:gd name="connsiteX6" fmla="*/ 140494 w 140493"/>
                <a:gd name="connsiteY6" fmla="*/ 155258 h 155257"/>
                <a:gd name="connsiteX7" fmla="*/ 113348 w 140493"/>
                <a:gd name="connsiteY7" fmla="*/ 155258 h 155257"/>
                <a:gd name="connsiteX8" fmla="*/ 100298 w 140493"/>
                <a:gd name="connsiteY8" fmla="*/ 118872 h 155257"/>
                <a:gd name="connsiteX9" fmla="*/ 39243 w 140493"/>
                <a:gd name="connsiteY9" fmla="*/ 118872 h 155257"/>
                <a:gd name="connsiteX10" fmla="*/ 26194 w 140493"/>
                <a:gd name="connsiteY10" fmla="*/ 155258 h 155257"/>
                <a:gd name="connsiteX11" fmla="*/ 0 w 140493"/>
                <a:gd name="connsiteY11" fmla="*/ 155258 h 155257"/>
                <a:gd name="connsiteX12" fmla="*/ 57626 w 140493"/>
                <a:gd name="connsiteY12" fmla="*/ 0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93" h="155257">
                  <a:moveTo>
                    <a:pt x="92297" y="96107"/>
                  </a:moveTo>
                  <a:lnTo>
                    <a:pt x="69818" y="34100"/>
                  </a:lnTo>
                  <a:lnTo>
                    <a:pt x="47435" y="96107"/>
                  </a:lnTo>
                  <a:lnTo>
                    <a:pt x="92297" y="96107"/>
                  </a:lnTo>
                  <a:close/>
                  <a:moveTo>
                    <a:pt x="57722" y="0"/>
                  </a:moveTo>
                  <a:lnTo>
                    <a:pt x="82868" y="0"/>
                  </a:lnTo>
                  <a:lnTo>
                    <a:pt x="140494" y="155258"/>
                  </a:lnTo>
                  <a:lnTo>
                    <a:pt x="113348" y="155258"/>
                  </a:lnTo>
                  <a:lnTo>
                    <a:pt x="100298" y="118872"/>
                  </a:lnTo>
                  <a:lnTo>
                    <a:pt x="39243" y="118872"/>
                  </a:lnTo>
                  <a:lnTo>
                    <a:pt x="26194" y="155258"/>
                  </a:lnTo>
                  <a:lnTo>
                    <a:pt x="0" y="155258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196CC544-E4A8-9171-EB24-ADD675019B47}"/>
                </a:ext>
              </a:extLst>
            </p:cNvPr>
            <p:cNvSpPr/>
            <p:nvPr/>
          </p:nvSpPr>
          <p:spPr>
            <a:xfrm>
              <a:off x="6067529" y="2307050"/>
              <a:ext cx="116204" cy="154400"/>
            </a:xfrm>
            <a:custGeom>
              <a:avLst/>
              <a:gdLst>
                <a:gd name="connsiteX0" fmla="*/ 54007 w 116204"/>
                <a:gd name="connsiteY0" fmla="*/ 76962 h 154400"/>
                <a:gd name="connsiteX1" fmla="*/ 85439 w 116204"/>
                <a:gd name="connsiteY1" fmla="*/ 50292 h 154400"/>
                <a:gd name="connsiteX2" fmla="*/ 85439 w 116204"/>
                <a:gd name="connsiteY2" fmla="*/ 49816 h 154400"/>
                <a:gd name="connsiteX3" fmla="*/ 54483 w 116204"/>
                <a:gd name="connsiteY3" fmla="*/ 23336 h 154400"/>
                <a:gd name="connsiteX4" fmla="*/ 26003 w 116204"/>
                <a:gd name="connsiteY4" fmla="*/ 23336 h 154400"/>
                <a:gd name="connsiteX5" fmla="*/ 26003 w 116204"/>
                <a:gd name="connsiteY5" fmla="*/ 76962 h 154400"/>
                <a:gd name="connsiteX6" fmla="*/ 54007 w 116204"/>
                <a:gd name="connsiteY6" fmla="*/ 76962 h 154400"/>
                <a:gd name="connsiteX7" fmla="*/ 0 w 116204"/>
                <a:gd name="connsiteY7" fmla="*/ 0 h 154400"/>
                <a:gd name="connsiteX8" fmla="*/ 56769 w 116204"/>
                <a:gd name="connsiteY8" fmla="*/ 0 h 154400"/>
                <a:gd name="connsiteX9" fmla="*/ 98679 w 116204"/>
                <a:gd name="connsiteY9" fmla="*/ 14573 h 154400"/>
                <a:gd name="connsiteX10" fmla="*/ 111728 w 116204"/>
                <a:gd name="connsiteY10" fmla="*/ 48577 h 154400"/>
                <a:gd name="connsiteX11" fmla="*/ 111728 w 116204"/>
                <a:gd name="connsiteY11" fmla="*/ 49435 h 154400"/>
                <a:gd name="connsiteX12" fmla="*/ 79153 w 116204"/>
                <a:gd name="connsiteY12" fmla="*/ 94679 h 154400"/>
                <a:gd name="connsiteX13" fmla="*/ 116205 w 116204"/>
                <a:gd name="connsiteY13" fmla="*/ 154400 h 154400"/>
                <a:gd name="connsiteX14" fmla="*/ 86201 w 116204"/>
                <a:gd name="connsiteY14" fmla="*/ 154400 h 154400"/>
                <a:gd name="connsiteX15" fmla="*/ 52769 w 116204"/>
                <a:gd name="connsiteY15" fmla="*/ 99727 h 154400"/>
                <a:gd name="connsiteX16" fmla="*/ 51149 w 116204"/>
                <a:gd name="connsiteY16" fmla="*/ 99917 h 154400"/>
                <a:gd name="connsiteX17" fmla="*/ 26003 w 116204"/>
                <a:gd name="connsiteY17" fmla="*/ 99917 h 154400"/>
                <a:gd name="connsiteX18" fmla="*/ 26003 w 116204"/>
                <a:gd name="connsiteY18" fmla="*/ 154400 h 154400"/>
                <a:gd name="connsiteX19" fmla="*/ 0 w 116204"/>
                <a:gd name="connsiteY19" fmla="*/ 154400 h 154400"/>
                <a:gd name="connsiteX20" fmla="*/ 0 w 116204"/>
                <a:gd name="connsiteY2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204" h="154400">
                  <a:moveTo>
                    <a:pt x="54007" y="76962"/>
                  </a:moveTo>
                  <a:cubicBezTo>
                    <a:pt x="74200" y="76962"/>
                    <a:pt x="85439" y="66389"/>
                    <a:pt x="85439" y="50292"/>
                  </a:cubicBezTo>
                  <a:lnTo>
                    <a:pt x="85439" y="49816"/>
                  </a:lnTo>
                  <a:cubicBezTo>
                    <a:pt x="85439" y="32385"/>
                    <a:pt x="74009" y="23336"/>
                    <a:pt x="54483" y="23336"/>
                  </a:cubicBezTo>
                  <a:lnTo>
                    <a:pt x="26003" y="23336"/>
                  </a:lnTo>
                  <a:lnTo>
                    <a:pt x="26003" y="76962"/>
                  </a:lnTo>
                  <a:lnTo>
                    <a:pt x="54007" y="76962"/>
                  </a:lnTo>
                  <a:close/>
                  <a:moveTo>
                    <a:pt x="0" y="0"/>
                  </a:moveTo>
                  <a:lnTo>
                    <a:pt x="56769" y="0"/>
                  </a:lnTo>
                  <a:cubicBezTo>
                    <a:pt x="74676" y="0"/>
                    <a:pt x="89344" y="5334"/>
                    <a:pt x="98679" y="14573"/>
                  </a:cubicBezTo>
                  <a:cubicBezTo>
                    <a:pt x="106966" y="22765"/>
                    <a:pt x="111728" y="34385"/>
                    <a:pt x="111728" y="48577"/>
                  </a:cubicBezTo>
                  <a:lnTo>
                    <a:pt x="111728" y="49435"/>
                  </a:lnTo>
                  <a:cubicBezTo>
                    <a:pt x="111728" y="73247"/>
                    <a:pt x="98298" y="88011"/>
                    <a:pt x="79153" y="94679"/>
                  </a:cubicBezTo>
                  <a:lnTo>
                    <a:pt x="116205" y="154400"/>
                  </a:lnTo>
                  <a:lnTo>
                    <a:pt x="86201" y="154400"/>
                  </a:lnTo>
                  <a:lnTo>
                    <a:pt x="52769" y="99727"/>
                  </a:lnTo>
                  <a:cubicBezTo>
                    <a:pt x="52769" y="99727"/>
                    <a:pt x="51625" y="99917"/>
                    <a:pt x="51149" y="99917"/>
                  </a:cubicBezTo>
                  <a:lnTo>
                    <a:pt x="26003" y="99917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C49DAFE6-BDB8-8BE9-B3B7-52612B839A42}"/>
                </a:ext>
              </a:extLst>
            </p:cNvPr>
            <p:cNvSpPr/>
            <p:nvPr/>
          </p:nvSpPr>
          <p:spPr>
            <a:xfrm>
              <a:off x="6206594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BEDD3365-C3CE-F174-59BD-3A23465D1339}"/>
                </a:ext>
              </a:extLst>
            </p:cNvPr>
            <p:cNvSpPr/>
            <p:nvPr/>
          </p:nvSpPr>
          <p:spPr>
            <a:xfrm>
              <a:off x="625431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8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D4085AEC-C5E3-778A-9B54-6D9C668D2161}"/>
                </a:ext>
              </a:extLst>
            </p:cNvPr>
            <p:cNvSpPr/>
            <p:nvPr/>
          </p:nvSpPr>
          <p:spPr>
            <a:xfrm>
              <a:off x="6575973" y="1881187"/>
              <a:ext cx="13144" cy="405860"/>
            </a:xfrm>
            <a:custGeom>
              <a:avLst/>
              <a:gdLst>
                <a:gd name="connsiteX0" fmla="*/ 0 w 13144"/>
                <a:gd name="connsiteY0" fmla="*/ 0 h 405860"/>
                <a:gd name="connsiteX1" fmla="*/ 13145 w 13144"/>
                <a:gd name="connsiteY1" fmla="*/ 0 h 405860"/>
                <a:gd name="connsiteX2" fmla="*/ 13145 w 13144"/>
                <a:gd name="connsiteY2" fmla="*/ 405860 h 405860"/>
                <a:gd name="connsiteX3" fmla="*/ 0 w 13144"/>
                <a:gd name="connsiteY3" fmla="*/ 405860 h 40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" h="405860">
                  <a:moveTo>
                    <a:pt x="0" y="0"/>
                  </a:moveTo>
                  <a:lnTo>
                    <a:pt x="13145" y="0"/>
                  </a:lnTo>
                  <a:lnTo>
                    <a:pt x="13145" y="405860"/>
                  </a:lnTo>
                  <a:lnTo>
                    <a:pt x="0" y="4058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B08DB820-42F8-2F50-F9E2-DAC21ED8700F}"/>
                </a:ext>
              </a:extLst>
            </p:cNvPr>
            <p:cNvSpPr/>
            <p:nvPr/>
          </p:nvSpPr>
          <p:spPr>
            <a:xfrm>
              <a:off x="6810955" y="1907095"/>
              <a:ext cx="213645" cy="320325"/>
            </a:xfrm>
            <a:custGeom>
              <a:avLst/>
              <a:gdLst>
                <a:gd name="connsiteX0" fmla="*/ 213646 w 213645"/>
                <a:gd name="connsiteY0" fmla="*/ 92678 h 320325"/>
                <a:gd name="connsiteX1" fmla="*/ 111919 w 213645"/>
                <a:gd name="connsiteY1" fmla="*/ 186309 h 320325"/>
                <a:gd name="connsiteX2" fmla="*/ 37624 w 213645"/>
                <a:gd name="connsiteY2" fmla="*/ 186309 h 320325"/>
                <a:gd name="connsiteX3" fmla="*/ 37624 w 213645"/>
                <a:gd name="connsiteY3" fmla="*/ 320326 h 320325"/>
                <a:gd name="connsiteX4" fmla="*/ 0 w 213645"/>
                <a:gd name="connsiteY4" fmla="*/ 320326 h 320325"/>
                <a:gd name="connsiteX5" fmla="*/ 0 w 213645"/>
                <a:gd name="connsiteY5" fmla="*/ 0 h 320325"/>
                <a:gd name="connsiteX6" fmla="*/ 111823 w 213645"/>
                <a:gd name="connsiteY6" fmla="*/ 0 h 320325"/>
                <a:gd name="connsiteX7" fmla="*/ 213550 w 213645"/>
                <a:gd name="connsiteY7" fmla="*/ 92678 h 320325"/>
                <a:gd name="connsiteX8" fmla="*/ 37624 w 213645"/>
                <a:gd name="connsiteY8" fmla="*/ 34004 h 320325"/>
                <a:gd name="connsiteX9" fmla="*/ 37624 w 213645"/>
                <a:gd name="connsiteY9" fmla="*/ 152400 h 320325"/>
                <a:gd name="connsiteX10" fmla="*/ 110966 w 213645"/>
                <a:gd name="connsiteY10" fmla="*/ 152400 h 320325"/>
                <a:gd name="connsiteX11" fmla="*/ 174593 w 213645"/>
                <a:gd name="connsiteY11" fmla="*/ 93155 h 320325"/>
                <a:gd name="connsiteX12" fmla="*/ 110966 w 213645"/>
                <a:gd name="connsiteY12" fmla="*/ 34004 h 320325"/>
                <a:gd name="connsiteX13" fmla="*/ 37624 w 213645"/>
                <a:gd name="connsiteY13" fmla="*/ 34004 h 3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645" h="320325">
                  <a:moveTo>
                    <a:pt x="213646" y="92678"/>
                  </a:moveTo>
                  <a:cubicBezTo>
                    <a:pt x="213646" y="147066"/>
                    <a:pt x="174593" y="186309"/>
                    <a:pt x="111919" y="186309"/>
                  </a:cubicBezTo>
                  <a:lnTo>
                    <a:pt x="37624" y="186309"/>
                  </a:lnTo>
                  <a:lnTo>
                    <a:pt x="37624" y="320326"/>
                  </a:lnTo>
                  <a:lnTo>
                    <a:pt x="0" y="320326"/>
                  </a:lnTo>
                  <a:lnTo>
                    <a:pt x="0" y="0"/>
                  </a:lnTo>
                  <a:lnTo>
                    <a:pt x="111823" y="0"/>
                  </a:lnTo>
                  <a:cubicBezTo>
                    <a:pt x="174498" y="0"/>
                    <a:pt x="213550" y="38767"/>
                    <a:pt x="213550" y="92678"/>
                  </a:cubicBezTo>
                  <a:moveTo>
                    <a:pt x="37624" y="34004"/>
                  </a:moveTo>
                  <a:lnTo>
                    <a:pt x="37624" y="152400"/>
                  </a:lnTo>
                  <a:lnTo>
                    <a:pt x="110966" y="152400"/>
                  </a:lnTo>
                  <a:cubicBezTo>
                    <a:pt x="152876" y="152400"/>
                    <a:pt x="174593" y="127635"/>
                    <a:pt x="174593" y="93155"/>
                  </a:cubicBezTo>
                  <a:cubicBezTo>
                    <a:pt x="174593" y="58674"/>
                    <a:pt x="152876" y="34004"/>
                    <a:pt x="110966" y="34004"/>
                  </a:cubicBezTo>
                  <a:lnTo>
                    <a:pt x="37624" y="3400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EEE96F5A-DBCB-BF0E-5D7E-3E93EA0AB9EC}"/>
                </a:ext>
              </a:extLst>
            </p:cNvPr>
            <p:cNvSpPr/>
            <p:nvPr/>
          </p:nvSpPr>
          <p:spPr>
            <a:xfrm>
              <a:off x="7049461" y="1901856"/>
              <a:ext cx="219837" cy="330898"/>
            </a:xfrm>
            <a:custGeom>
              <a:avLst/>
              <a:gdLst>
                <a:gd name="connsiteX0" fmla="*/ 216122 w 219837"/>
                <a:gd name="connsiteY0" fmla="*/ 54292 h 330898"/>
                <a:gd name="connsiteX1" fmla="*/ 188595 w 219837"/>
                <a:gd name="connsiteY1" fmla="*/ 75152 h 330898"/>
                <a:gd name="connsiteX2" fmla="*/ 115729 w 219837"/>
                <a:gd name="connsiteY2" fmla="*/ 34862 h 330898"/>
                <a:gd name="connsiteX3" fmla="*/ 59341 w 219837"/>
                <a:gd name="connsiteY3" fmla="*/ 81439 h 330898"/>
                <a:gd name="connsiteX4" fmla="*/ 110490 w 219837"/>
                <a:gd name="connsiteY4" fmla="*/ 135255 h 330898"/>
                <a:gd name="connsiteX5" fmla="*/ 145637 w 219837"/>
                <a:gd name="connsiteY5" fmla="*/ 152305 h 330898"/>
                <a:gd name="connsiteX6" fmla="*/ 219837 w 219837"/>
                <a:gd name="connsiteY6" fmla="*/ 241554 h 330898"/>
                <a:gd name="connsiteX7" fmla="*/ 117158 w 219837"/>
                <a:gd name="connsiteY7" fmla="*/ 330899 h 330898"/>
                <a:gd name="connsiteX8" fmla="*/ 0 w 219837"/>
                <a:gd name="connsiteY8" fmla="*/ 261937 h 330898"/>
                <a:gd name="connsiteX9" fmla="*/ 28004 w 219837"/>
                <a:gd name="connsiteY9" fmla="*/ 241078 h 330898"/>
                <a:gd name="connsiteX10" fmla="*/ 116681 w 219837"/>
                <a:gd name="connsiteY10" fmla="*/ 295942 h 330898"/>
                <a:gd name="connsiteX11" fmla="*/ 180784 w 219837"/>
                <a:gd name="connsiteY11" fmla="*/ 242602 h 330898"/>
                <a:gd name="connsiteX12" fmla="*/ 127730 w 219837"/>
                <a:gd name="connsiteY12" fmla="*/ 186309 h 330898"/>
                <a:gd name="connsiteX13" fmla="*/ 92107 w 219837"/>
                <a:gd name="connsiteY13" fmla="*/ 169355 h 330898"/>
                <a:gd name="connsiteX14" fmla="*/ 20288 w 219837"/>
                <a:gd name="connsiteY14" fmla="*/ 83439 h 330898"/>
                <a:gd name="connsiteX15" fmla="*/ 116205 w 219837"/>
                <a:gd name="connsiteY15" fmla="*/ 0 h 330898"/>
                <a:gd name="connsiteX16" fmla="*/ 216027 w 219837"/>
                <a:gd name="connsiteY16" fmla="*/ 54388 h 33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837" h="330898">
                  <a:moveTo>
                    <a:pt x="216122" y="54292"/>
                  </a:moveTo>
                  <a:lnTo>
                    <a:pt x="188595" y="75152"/>
                  </a:lnTo>
                  <a:cubicBezTo>
                    <a:pt x="171736" y="49435"/>
                    <a:pt x="144685" y="34862"/>
                    <a:pt x="115729" y="34862"/>
                  </a:cubicBezTo>
                  <a:cubicBezTo>
                    <a:pt x="86773" y="34862"/>
                    <a:pt x="59341" y="49911"/>
                    <a:pt x="59341" y="81439"/>
                  </a:cubicBezTo>
                  <a:cubicBezTo>
                    <a:pt x="59341" y="110585"/>
                    <a:pt x="81534" y="121253"/>
                    <a:pt x="110490" y="135255"/>
                  </a:cubicBezTo>
                  <a:lnTo>
                    <a:pt x="145637" y="152305"/>
                  </a:lnTo>
                  <a:cubicBezTo>
                    <a:pt x="191929" y="174593"/>
                    <a:pt x="219837" y="198406"/>
                    <a:pt x="219837" y="241554"/>
                  </a:cubicBezTo>
                  <a:cubicBezTo>
                    <a:pt x="219837" y="295370"/>
                    <a:pt x="176022" y="330899"/>
                    <a:pt x="117158" y="330899"/>
                  </a:cubicBezTo>
                  <a:cubicBezTo>
                    <a:pt x="66580" y="330899"/>
                    <a:pt x="24575" y="304133"/>
                    <a:pt x="0" y="261937"/>
                  </a:cubicBezTo>
                  <a:lnTo>
                    <a:pt x="28004" y="241078"/>
                  </a:lnTo>
                  <a:cubicBezTo>
                    <a:pt x="47244" y="270701"/>
                    <a:pt x="75724" y="295942"/>
                    <a:pt x="116681" y="295942"/>
                  </a:cubicBezTo>
                  <a:cubicBezTo>
                    <a:pt x="154305" y="295942"/>
                    <a:pt x="180784" y="275082"/>
                    <a:pt x="180784" y="242602"/>
                  </a:cubicBezTo>
                  <a:cubicBezTo>
                    <a:pt x="180784" y="212979"/>
                    <a:pt x="159067" y="201359"/>
                    <a:pt x="127730" y="186309"/>
                  </a:cubicBezTo>
                  <a:lnTo>
                    <a:pt x="92107" y="169355"/>
                  </a:lnTo>
                  <a:cubicBezTo>
                    <a:pt x="55054" y="151352"/>
                    <a:pt x="20288" y="128587"/>
                    <a:pt x="20288" y="83439"/>
                  </a:cubicBezTo>
                  <a:cubicBezTo>
                    <a:pt x="20288" y="32480"/>
                    <a:pt x="64675" y="0"/>
                    <a:pt x="116205" y="0"/>
                  </a:cubicBezTo>
                  <a:cubicBezTo>
                    <a:pt x="159544" y="0"/>
                    <a:pt x="196215" y="22765"/>
                    <a:pt x="216027" y="54388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455F1603-65CA-F253-929C-8AB04D50C54E}"/>
                </a:ext>
              </a:extLst>
            </p:cNvPr>
            <p:cNvSpPr/>
            <p:nvPr/>
          </p:nvSpPr>
          <p:spPr>
            <a:xfrm>
              <a:off x="7336164" y="1907095"/>
              <a:ext cx="188499" cy="320230"/>
            </a:xfrm>
            <a:custGeom>
              <a:avLst/>
              <a:gdLst>
                <a:gd name="connsiteX0" fmla="*/ 0 w 188499"/>
                <a:gd name="connsiteY0" fmla="*/ 0 h 320230"/>
                <a:gd name="connsiteX1" fmla="*/ 0 w 188499"/>
                <a:gd name="connsiteY1" fmla="*/ 320231 h 320230"/>
                <a:gd name="connsiteX2" fmla="*/ 188500 w 188499"/>
                <a:gd name="connsiteY2" fmla="*/ 320231 h 320230"/>
                <a:gd name="connsiteX3" fmla="*/ 188500 w 188499"/>
                <a:gd name="connsiteY3" fmla="*/ 286322 h 320230"/>
                <a:gd name="connsiteX4" fmla="*/ 37624 w 188499"/>
                <a:gd name="connsiteY4" fmla="*/ 286322 h 320230"/>
                <a:gd name="connsiteX5" fmla="*/ 37624 w 188499"/>
                <a:gd name="connsiteY5" fmla="*/ 0 h 320230"/>
                <a:gd name="connsiteX6" fmla="*/ 0 w 188499"/>
                <a:gd name="connsiteY6" fmla="*/ 0 h 32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499" h="320230">
                  <a:moveTo>
                    <a:pt x="0" y="0"/>
                  </a:moveTo>
                  <a:lnTo>
                    <a:pt x="0" y="320231"/>
                  </a:lnTo>
                  <a:lnTo>
                    <a:pt x="188500" y="320231"/>
                  </a:lnTo>
                  <a:lnTo>
                    <a:pt x="188500" y="286322"/>
                  </a:lnTo>
                  <a:lnTo>
                    <a:pt x="37624" y="286322"/>
                  </a:lnTo>
                  <a:lnTo>
                    <a:pt x="376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5AACBB34-9E3C-ED59-AD3B-6CC808600214}"/>
                </a:ext>
              </a:extLst>
            </p:cNvPr>
            <p:cNvSpPr/>
            <p:nvPr/>
          </p:nvSpPr>
          <p:spPr>
            <a:xfrm>
              <a:off x="7582671" y="1904714"/>
              <a:ext cx="326707" cy="321659"/>
            </a:xfrm>
            <a:custGeom>
              <a:avLst/>
              <a:gdLst>
                <a:gd name="connsiteX0" fmla="*/ 317468 w 326707"/>
                <a:gd name="connsiteY0" fmla="*/ 120777 h 321659"/>
                <a:gd name="connsiteX1" fmla="*/ 281368 w 326707"/>
                <a:gd name="connsiteY1" fmla="*/ 55721 h 321659"/>
                <a:gd name="connsiteX2" fmla="*/ 317468 w 326707"/>
                <a:gd name="connsiteY2" fmla="*/ 20288 h 321659"/>
                <a:gd name="connsiteX3" fmla="*/ 317468 w 326707"/>
                <a:gd name="connsiteY3" fmla="*/ 120872 h 321659"/>
                <a:gd name="connsiteX4" fmla="*/ 317468 w 326707"/>
                <a:gd name="connsiteY4" fmla="*/ 303657 h 321659"/>
                <a:gd name="connsiteX5" fmla="*/ 280416 w 326707"/>
                <a:gd name="connsiteY5" fmla="*/ 267176 h 321659"/>
                <a:gd name="connsiteX6" fmla="*/ 317468 w 326707"/>
                <a:gd name="connsiteY6" fmla="*/ 200978 h 321659"/>
                <a:gd name="connsiteX7" fmla="*/ 317468 w 326707"/>
                <a:gd name="connsiteY7" fmla="*/ 303657 h 321659"/>
                <a:gd name="connsiteX8" fmla="*/ 204597 w 326707"/>
                <a:gd name="connsiteY8" fmla="*/ 312039 h 321659"/>
                <a:gd name="connsiteX9" fmla="*/ 271843 w 326707"/>
                <a:gd name="connsiteY9" fmla="*/ 275558 h 321659"/>
                <a:gd name="connsiteX10" fmla="*/ 308896 w 326707"/>
                <a:gd name="connsiteY10" fmla="*/ 312039 h 321659"/>
                <a:gd name="connsiteX11" fmla="*/ 204597 w 326707"/>
                <a:gd name="connsiteY11" fmla="*/ 312039 h 321659"/>
                <a:gd name="connsiteX12" fmla="*/ 77343 w 326707"/>
                <a:gd name="connsiteY12" fmla="*/ 280988 h 321659"/>
                <a:gd name="connsiteX13" fmla="*/ 164211 w 326707"/>
                <a:gd name="connsiteY13" fmla="*/ 224123 h 321659"/>
                <a:gd name="connsiteX14" fmla="*/ 161258 w 326707"/>
                <a:gd name="connsiteY14" fmla="*/ 223933 h 321659"/>
                <a:gd name="connsiteX15" fmla="*/ 80772 w 326707"/>
                <a:gd name="connsiteY15" fmla="*/ 267748 h 321659"/>
                <a:gd name="connsiteX16" fmla="*/ 76676 w 326707"/>
                <a:gd name="connsiteY16" fmla="*/ 280416 h 321659"/>
                <a:gd name="connsiteX17" fmla="*/ 74676 w 326707"/>
                <a:gd name="connsiteY17" fmla="*/ 278797 h 321659"/>
                <a:gd name="connsiteX18" fmla="*/ 74485 w 326707"/>
                <a:gd name="connsiteY18" fmla="*/ 279083 h 321659"/>
                <a:gd name="connsiteX19" fmla="*/ 66580 w 326707"/>
                <a:gd name="connsiteY19" fmla="*/ 273177 h 321659"/>
                <a:gd name="connsiteX20" fmla="*/ 66865 w 326707"/>
                <a:gd name="connsiteY20" fmla="*/ 272701 h 321659"/>
                <a:gd name="connsiteX21" fmla="*/ 63437 w 326707"/>
                <a:gd name="connsiteY21" fmla="*/ 269939 h 321659"/>
                <a:gd name="connsiteX22" fmla="*/ 76867 w 326707"/>
                <a:gd name="connsiteY22" fmla="*/ 256699 h 321659"/>
                <a:gd name="connsiteX23" fmla="*/ 161258 w 326707"/>
                <a:gd name="connsiteY23" fmla="*/ 214408 h 321659"/>
                <a:gd name="connsiteX24" fmla="*/ 186309 w 326707"/>
                <a:gd name="connsiteY24" fmla="*/ 217646 h 321659"/>
                <a:gd name="connsiteX25" fmla="*/ 161544 w 326707"/>
                <a:gd name="connsiteY25" fmla="*/ 160877 h 321659"/>
                <a:gd name="connsiteX26" fmla="*/ 190881 w 326707"/>
                <a:gd name="connsiteY26" fmla="*/ 99632 h 321659"/>
                <a:gd name="connsiteX27" fmla="*/ 163258 w 326707"/>
                <a:gd name="connsiteY27" fmla="*/ 13621 h 321659"/>
                <a:gd name="connsiteX28" fmla="*/ 163639 w 326707"/>
                <a:gd name="connsiteY28" fmla="*/ 13621 h 321659"/>
                <a:gd name="connsiteX29" fmla="*/ 263938 w 326707"/>
                <a:gd name="connsiteY29" fmla="*/ 51816 h 321659"/>
                <a:gd name="connsiteX30" fmla="*/ 232696 w 326707"/>
                <a:gd name="connsiteY30" fmla="*/ 82487 h 321659"/>
                <a:gd name="connsiteX31" fmla="*/ 190976 w 326707"/>
                <a:gd name="connsiteY31" fmla="*/ 100013 h 321659"/>
                <a:gd name="connsiteX32" fmla="*/ 194024 w 326707"/>
                <a:gd name="connsiteY32" fmla="*/ 109347 h 321659"/>
                <a:gd name="connsiteX33" fmla="*/ 170974 w 326707"/>
                <a:gd name="connsiteY33" fmla="*/ 160782 h 321659"/>
                <a:gd name="connsiteX34" fmla="*/ 230505 w 326707"/>
                <a:gd name="connsiteY34" fmla="*/ 229838 h 321659"/>
                <a:gd name="connsiteX35" fmla="*/ 233743 w 326707"/>
                <a:gd name="connsiteY35" fmla="*/ 239268 h 321659"/>
                <a:gd name="connsiteX36" fmla="*/ 234982 w 326707"/>
                <a:gd name="connsiteY36" fmla="*/ 239363 h 321659"/>
                <a:gd name="connsiteX37" fmla="*/ 264890 w 326707"/>
                <a:gd name="connsiteY37" fmla="*/ 268796 h 321659"/>
                <a:gd name="connsiteX38" fmla="*/ 256889 w 326707"/>
                <a:gd name="connsiteY38" fmla="*/ 275558 h 321659"/>
                <a:gd name="connsiteX39" fmla="*/ 256889 w 326707"/>
                <a:gd name="connsiteY39" fmla="*/ 275558 h 321659"/>
                <a:gd name="connsiteX40" fmla="*/ 248888 w 326707"/>
                <a:gd name="connsiteY40" fmla="*/ 281654 h 321659"/>
                <a:gd name="connsiteX41" fmla="*/ 248888 w 326707"/>
                <a:gd name="connsiteY41" fmla="*/ 281464 h 321659"/>
                <a:gd name="connsiteX42" fmla="*/ 246126 w 326707"/>
                <a:gd name="connsiteY42" fmla="*/ 283369 h 321659"/>
                <a:gd name="connsiteX43" fmla="*/ 241840 w 326707"/>
                <a:gd name="connsiteY43" fmla="*/ 268319 h 321659"/>
                <a:gd name="connsiteX44" fmla="*/ 164687 w 326707"/>
                <a:gd name="connsiteY44" fmla="*/ 224123 h 321659"/>
                <a:gd name="connsiteX45" fmla="*/ 245840 w 326707"/>
                <a:gd name="connsiteY45" fmla="*/ 283655 h 321659"/>
                <a:gd name="connsiteX46" fmla="*/ 163449 w 326707"/>
                <a:gd name="connsiteY46" fmla="*/ 308039 h 321659"/>
                <a:gd name="connsiteX47" fmla="*/ 77153 w 326707"/>
                <a:gd name="connsiteY47" fmla="*/ 280892 h 321659"/>
                <a:gd name="connsiteX48" fmla="*/ 20383 w 326707"/>
                <a:gd name="connsiteY48" fmla="*/ 311944 h 321659"/>
                <a:gd name="connsiteX49" fmla="*/ 56483 w 326707"/>
                <a:gd name="connsiteY49" fmla="*/ 276511 h 321659"/>
                <a:gd name="connsiteX50" fmla="*/ 122587 w 326707"/>
                <a:gd name="connsiteY50" fmla="*/ 311944 h 321659"/>
                <a:gd name="connsiteX51" fmla="*/ 20479 w 326707"/>
                <a:gd name="connsiteY51" fmla="*/ 311944 h 321659"/>
                <a:gd name="connsiteX52" fmla="*/ 9715 w 326707"/>
                <a:gd name="connsiteY52" fmla="*/ 301371 h 321659"/>
                <a:gd name="connsiteX53" fmla="*/ 9715 w 326707"/>
                <a:gd name="connsiteY53" fmla="*/ 200978 h 321659"/>
                <a:gd name="connsiteX54" fmla="*/ 45815 w 326707"/>
                <a:gd name="connsiteY54" fmla="*/ 265938 h 321659"/>
                <a:gd name="connsiteX55" fmla="*/ 9715 w 326707"/>
                <a:gd name="connsiteY55" fmla="*/ 301371 h 321659"/>
                <a:gd name="connsiteX56" fmla="*/ 9715 w 326707"/>
                <a:gd name="connsiteY56" fmla="*/ 17907 h 321659"/>
                <a:gd name="connsiteX57" fmla="*/ 46768 w 326707"/>
                <a:gd name="connsiteY57" fmla="*/ 54388 h 321659"/>
                <a:gd name="connsiteX58" fmla="*/ 9715 w 326707"/>
                <a:gd name="connsiteY58" fmla="*/ 120491 h 321659"/>
                <a:gd name="connsiteX59" fmla="*/ 9715 w 326707"/>
                <a:gd name="connsiteY59" fmla="*/ 17907 h 321659"/>
                <a:gd name="connsiteX60" fmla="*/ 122587 w 326707"/>
                <a:gd name="connsiteY60" fmla="*/ 9525 h 321659"/>
                <a:gd name="connsiteX61" fmla="*/ 55340 w 326707"/>
                <a:gd name="connsiteY61" fmla="*/ 46006 h 321659"/>
                <a:gd name="connsiteX62" fmla="*/ 18288 w 326707"/>
                <a:gd name="connsiteY62" fmla="*/ 9525 h 321659"/>
                <a:gd name="connsiteX63" fmla="*/ 122587 w 326707"/>
                <a:gd name="connsiteY63" fmla="*/ 9525 h 321659"/>
                <a:gd name="connsiteX64" fmla="*/ 62103 w 326707"/>
                <a:gd name="connsiteY64" fmla="*/ 52578 h 321659"/>
                <a:gd name="connsiteX65" fmla="*/ 162401 w 326707"/>
                <a:gd name="connsiteY65" fmla="*/ 13430 h 321659"/>
                <a:gd name="connsiteX66" fmla="*/ 129730 w 326707"/>
                <a:gd name="connsiteY66" fmla="*/ 115253 h 321659"/>
                <a:gd name="connsiteX67" fmla="*/ 125825 w 326707"/>
                <a:gd name="connsiteY67" fmla="*/ 115253 h 321659"/>
                <a:gd name="connsiteX68" fmla="*/ 62103 w 326707"/>
                <a:gd name="connsiteY68" fmla="*/ 52578 h 321659"/>
                <a:gd name="connsiteX69" fmla="*/ 91916 w 326707"/>
                <a:gd name="connsiteY69" fmla="*/ 166688 h 321659"/>
                <a:gd name="connsiteX70" fmla="*/ 109061 w 326707"/>
                <a:gd name="connsiteY70" fmla="*/ 178880 h 321659"/>
                <a:gd name="connsiteX71" fmla="*/ 97441 w 326707"/>
                <a:gd name="connsiteY71" fmla="*/ 215075 h 321659"/>
                <a:gd name="connsiteX72" fmla="*/ 52578 w 326707"/>
                <a:gd name="connsiteY72" fmla="*/ 259271 h 321659"/>
                <a:gd name="connsiteX73" fmla="*/ 14097 w 326707"/>
                <a:gd name="connsiteY73" fmla="*/ 166688 h 321659"/>
                <a:gd name="connsiteX74" fmla="*/ 92012 w 326707"/>
                <a:gd name="connsiteY74" fmla="*/ 166688 h 321659"/>
                <a:gd name="connsiteX75" fmla="*/ 21050 w 326707"/>
                <a:gd name="connsiteY75" fmla="*/ 115348 h 321659"/>
                <a:gd name="connsiteX76" fmla="*/ 53530 w 326707"/>
                <a:gd name="connsiteY76" fmla="*/ 61055 h 321659"/>
                <a:gd name="connsiteX77" fmla="*/ 108680 w 326707"/>
                <a:gd name="connsiteY77" fmla="*/ 115348 h 321659"/>
                <a:gd name="connsiteX78" fmla="*/ 21050 w 326707"/>
                <a:gd name="connsiteY78" fmla="*/ 115348 h 321659"/>
                <a:gd name="connsiteX79" fmla="*/ 75343 w 326707"/>
                <a:gd name="connsiteY79" fmla="*/ 154781 h 321659"/>
                <a:gd name="connsiteX80" fmla="*/ 14002 w 326707"/>
                <a:gd name="connsiteY80" fmla="*/ 154781 h 321659"/>
                <a:gd name="connsiteX81" fmla="*/ 20860 w 326707"/>
                <a:gd name="connsiteY81" fmla="*/ 115824 h 321659"/>
                <a:gd name="connsiteX82" fmla="*/ 75343 w 326707"/>
                <a:gd name="connsiteY82" fmla="*/ 154781 h 321659"/>
                <a:gd name="connsiteX83" fmla="*/ 253746 w 326707"/>
                <a:gd name="connsiteY83" fmla="*/ 82487 h 321659"/>
                <a:gd name="connsiteX84" fmla="*/ 274510 w 326707"/>
                <a:gd name="connsiteY84" fmla="*/ 62103 h 321659"/>
                <a:gd name="connsiteX85" fmla="*/ 303943 w 326707"/>
                <a:gd name="connsiteY85" fmla="*/ 110204 h 321659"/>
                <a:gd name="connsiteX86" fmla="*/ 253746 w 326707"/>
                <a:gd name="connsiteY86" fmla="*/ 82391 h 321659"/>
                <a:gd name="connsiteX87" fmla="*/ 250698 w 326707"/>
                <a:gd name="connsiteY87" fmla="*/ 154686 h 321659"/>
                <a:gd name="connsiteX88" fmla="*/ 299466 w 326707"/>
                <a:gd name="connsiteY88" fmla="*/ 119539 h 321659"/>
                <a:gd name="connsiteX89" fmla="*/ 312706 w 326707"/>
                <a:gd name="connsiteY89" fmla="*/ 154686 h 321659"/>
                <a:gd name="connsiteX90" fmla="*/ 250698 w 326707"/>
                <a:gd name="connsiteY90" fmla="*/ 154686 h 321659"/>
                <a:gd name="connsiteX91" fmla="*/ 220408 w 326707"/>
                <a:gd name="connsiteY91" fmla="*/ 115157 h 321659"/>
                <a:gd name="connsiteX92" fmla="*/ 245173 w 326707"/>
                <a:gd name="connsiteY92" fmla="*/ 90868 h 321659"/>
                <a:gd name="connsiteX93" fmla="*/ 295846 w 326707"/>
                <a:gd name="connsiteY93" fmla="*/ 115157 h 321659"/>
                <a:gd name="connsiteX94" fmla="*/ 220408 w 326707"/>
                <a:gd name="connsiteY94" fmla="*/ 115157 h 321659"/>
                <a:gd name="connsiteX95" fmla="*/ 198977 w 326707"/>
                <a:gd name="connsiteY95" fmla="*/ 115157 h 321659"/>
                <a:gd name="connsiteX96" fmla="*/ 195739 w 326707"/>
                <a:gd name="connsiteY96" fmla="*/ 115157 h 321659"/>
                <a:gd name="connsiteX97" fmla="*/ 193834 w 326707"/>
                <a:gd name="connsiteY97" fmla="*/ 109347 h 321659"/>
                <a:gd name="connsiteX98" fmla="*/ 220123 w 326707"/>
                <a:gd name="connsiteY98" fmla="*/ 94298 h 321659"/>
                <a:gd name="connsiteX99" fmla="*/ 198882 w 326707"/>
                <a:gd name="connsiteY99" fmla="*/ 115157 h 321659"/>
                <a:gd name="connsiteX100" fmla="*/ 303847 w 326707"/>
                <a:gd name="connsiteY100" fmla="*/ 210979 h 321659"/>
                <a:gd name="connsiteX101" fmla="*/ 273367 w 326707"/>
                <a:gd name="connsiteY101" fmla="*/ 260223 h 321659"/>
                <a:gd name="connsiteX102" fmla="*/ 251746 w 326707"/>
                <a:gd name="connsiteY102" fmla="*/ 238887 h 321659"/>
                <a:gd name="connsiteX103" fmla="*/ 303847 w 326707"/>
                <a:gd name="connsiteY103" fmla="*/ 210884 h 321659"/>
                <a:gd name="connsiteX104" fmla="*/ 243078 w 326707"/>
                <a:gd name="connsiteY104" fmla="*/ 230410 h 321659"/>
                <a:gd name="connsiteX105" fmla="*/ 226409 w 326707"/>
                <a:gd name="connsiteY105" fmla="*/ 214027 h 321659"/>
                <a:gd name="connsiteX106" fmla="*/ 216503 w 326707"/>
                <a:gd name="connsiteY106" fmla="*/ 179165 h 321659"/>
                <a:gd name="connsiteX107" fmla="*/ 234124 w 326707"/>
                <a:gd name="connsiteY107" fmla="*/ 166497 h 321659"/>
                <a:gd name="connsiteX108" fmla="*/ 312610 w 326707"/>
                <a:gd name="connsiteY108" fmla="*/ 166497 h 321659"/>
                <a:gd name="connsiteX109" fmla="*/ 243078 w 326707"/>
                <a:gd name="connsiteY109" fmla="*/ 230410 h 321659"/>
                <a:gd name="connsiteX110" fmla="*/ 306514 w 326707"/>
                <a:gd name="connsiteY110" fmla="*/ 9335 h 321659"/>
                <a:gd name="connsiteX111" fmla="*/ 270415 w 326707"/>
                <a:gd name="connsiteY111" fmla="*/ 44767 h 321659"/>
                <a:gd name="connsiteX112" fmla="*/ 204311 w 326707"/>
                <a:gd name="connsiteY112" fmla="*/ 9335 h 321659"/>
                <a:gd name="connsiteX113" fmla="*/ 306514 w 326707"/>
                <a:gd name="connsiteY113" fmla="*/ 9335 h 321659"/>
                <a:gd name="connsiteX114" fmla="*/ 190 w 326707"/>
                <a:gd name="connsiteY114" fmla="*/ 0 h 321659"/>
                <a:gd name="connsiteX115" fmla="*/ 190 w 326707"/>
                <a:gd name="connsiteY115" fmla="*/ 310896 h 321659"/>
                <a:gd name="connsiteX116" fmla="*/ 0 w 326707"/>
                <a:gd name="connsiteY116" fmla="*/ 311087 h 321659"/>
                <a:gd name="connsiteX117" fmla="*/ 190 w 326707"/>
                <a:gd name="connsiteY117" fmla="*/ 311277 h 321659"/>
                <a:gd name="connsiteX118" fmla="*/ 190 w 326707"/>
                <a:gd name="connsiteY118" fmla="*/ 321469 h 321659"/>
                <a:gd name="connsiteX119" fmla="*/ 10478 w 326707"/>
                <a:gd name="connsiteY119" fmla="*/ 321469 h 321659"/>
                <a:gd name="connsiteX120" fmla="*/ 10668 w 326707"/>
                <a:gd name="connsiteY120" fmla="*/ 321659 h 321659"/>
                <a:gd name="connsiteX121" fmla="*/ 10858 w 326707"/>
                <a:gd name="connsiteY121" fmla="*/ 321469 h 321659"/>
                <a:gd name="connsiteX122" fmla="*/ 326707 w 326707"/>
                <a:gd name="connsiteY122" fmla="*/ 321469 h 321659"/>
                <a:gd name="connsiteX123" fmla="*/ 326707 w 326707"/>
                <a:gd name="connsiteY123" fmla="*/ 381 h 321659"/>
                <a:gd name="connsiteX124" fmla="*/ 190 w 326707"/>
                <a:gd name="connsiteY124" fmla="*/ 381 h 32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26707" h="321659">
                  <a:moveTo>
                    <a:pt x="317468" y="120777"/>
                  </a:moveTo>
                  <a:cubicBezTo>
                    <a:pt x="310801" y="96203"/>
                    <a:pt x="298323" y="74009"/>
                    <a:pt x="281368" y="55721"/>
                  </a:cubicBezTo>
                  <a:lnTo>
                    <a:pt x="317468" y="20288"/>
                  </a:lnTo>
                  <a:lnTo>
                    <a:pt x="317468" y="120872"/>
                  </a:lnTo>
                  <a:close/>
                  <a:moveTo>
                    <a:pt x="317468" y="303657"/>
                  </a:moveTo>
                  <a:lnTo>
                    <a:pt x="280416" y="267176"/>
                  </a:lnTo>
                  <a:cubicBezTo>
                    <a:pt x="297847" y="248698"/>
                    <a:pt x="310705" y="226124"/>
                    <a:pt x="317468" y="200978"/>
                  </a:cubicBezTo>
                  <a:lnTo>
                    <a:pt x="317468" y="303657"/>
                  </a:lnTo>
                  <a:close/>
                  <a:moveTo>
                    <a:pt x="204597" y="312039"/>
                  </a:moveTo>
                  <a:cubicBezTo>
                    <a:pt x="230124" y="305372"/>
                    <a:pt x="252984" y="292703"/>
                    <a:pt x="271843" y="275558"/>
                  </a:cubicBezTo>
                  <a:lnTo>
                    <a:pt x="308896" y="312039"/>
                  </a:lnTo>
                  <a:lnTo>
                    <a:pt x="204597" y="312039"/>
                  </a:lnTo>
                  <a:close/>
                  <a:moveTo>
                    <a:pt x="77343" y="280988"/>
                  </a:moveTo>
                  <a:lnTo>
                    <a:pt x="164211" y="224123"/>
                  </a:lnTo>
                  <a:cubicBezTo>
                    <a:pt x="163163" y="224123"/>
                    <a:pt x="162306" y="223933"/>
                    <a:pt x="161258" y="223933"/>
                  </a:cubicBezTo>
                  <a:cubicBezTo>
                    <a:pt x="127349" y="223933"/>
                    <a:pt x="97631" y="241459"/>
                    <a:pt x="80772" y="267748"/>
                  </a:cubicBezTo>
                  <a:lnTo>
                    <a:pt x="76676" y="280416"/>
                  </a:lnTo>
                  <a:cubicBezTo>
                    <a:pt x="76009" y="279940"/>
                    <a:pt x="75343" y="279368"/>
                    <a:pt x="74676" y="278797"/>
                  </a:cubicBezTo>
                  <a:cubicBezTo>
                    <a:pt x="74676" y="278892"/>
                    <a:pt x="74581" y="278987"/>
                    <a:pt x="74485" y="279083"/>
                  </a:cubicBezTo>
                  <a:lnTo>
                    <a:pt x="66580" y="273177"/>
                  </a:lnTo>
                  <a:cubicBezTo>
                    <a:pt x="66580" y="273177"/>
                    <a:pt x="66770" y="272796"/>
                    <a:pt x="66865" y="272701"/>
                  </a:cubicBezTo>
                  <a:cubicBezTo>
                    <a:pt x="65722" y="271748"/>
                    <a:pt x="64484" y="270891"/>
                    <a:pt x="63437" y="269939"/>
                  </a:cubicBezTo>
                  <a:lnTo>
                    <a:pt x="76867" y="256699"/>
                  </a:lnTo>
                  <a:cubicBezTo>
                    <a:pt x="95917" y="231172"/>
                    <a:pt x="126492" y="214408"/>
                    <a:pt x="161258" y="214408"/>
                  </a:cubicBezTo>
                  <a:cubicBezTo>
                    <a:pt x="169926" y="214408"/>
                    <a:pt x="178308" y="215741"/>
                    <a:pt x="186309" y="217646"/>
                  </a:cubicBezTo>
                  <a:cubicBezTo>
                    <a:pt x="171164" y="203264"/>
                    <a:pt x="161544" y="183261"/>
                    <a:pt x="161544" y="160877"/>
                  </a:cubicBezTo>
                  <a:cubicBezTo>
                    <a:pt x="161544" y="136208"/>
                    <a:pt x="172974" y="114205"/>
                    <a:pt x="190881" y="99632"/>
                  </a:cubicBezTo>
                  <a:lnTo>
                    <a:pt x="163258" y="13621"/>
                  </a:lnTo>
                  <a:cubicBezTo>
                    <a:pt x="163258" y="13621"/>
                    <a:pt x="163449" y="13621"/>
                    <a:pt x="163639" y="13621"/>
                  </a:cubicBezTo>
                  <a:cubicBezTo>
                    <a:pt x="202216" y="13621"/>
                    <a:pt x="237363" y="28194"/>
                    <a:pt x="263938" y="51816"/>
                  </a:cubicBezTo>
                  <a:lnTo>
                    <a:pt x="232696" y="82487"/>
                  </a:lnTo>
                  <a:cubicBezTo>
                    <a:pt x="216884" y="84296"/>
                    <a:pt x="202597" y="90583"/>
                    <a:pt x="190976" y="100013"/>
                  </a:cubicBezTo>
                  <a:lnTo>
                    <a:pt x="194024" y="109347"/>
                  </a:lnTo>
                  <a:cubicBezTo>
                    <a:pt x="179927" y="122111"/>
                    <a:pt x="170974" y="140494"/>
                    <a:pt x="170974" y="160782"/>
                  </a:cubicBezTo>
                  <a:cubicBezTo>
                    <a:pt x="170974" y="195453"/>
                    <a:pt x="196787" y="224409"/>
                    <a:pt x="230505" y="229838"/>
                  </a:cubicBezTo>
                  <a:lnTo>
                    <a:pt x="233743" y="239268"/>
                  </a:lnTo>
                  <a:cubicBezTo>
                    <a:pt x="233743" y="239268"/>
                    <a:pt x="234601" y="239268"/>
                    <a:pt x="234982" y="239363"/>
                  </a:cubicBezTo>
                  <a:lnTo>
                    <a:pt x="264890" y="268796"/>
                  </a:lnTo>
                  <a:cubicBezTo>
                    <a:pt x="262318" y="271177"/>
                    <a:pt x="259651" y="273368"/>
                    <a:pt x="256889" y="275558"/>
                  </a:cubicBezTo>
                  <a:lnTo>
                    <a:pt x="256889" y="275558"/>
                  </a:lnTo>
                  <a:lnTo>
                    <a:pt x="248888" y="281654"/>
                  </a:lnTo>
                  <a:lnTo>
                    <a:pt x="248888" y="281464"/>
                  </a:lnTo>
                  <a:cubicBezTo>
                    <a:pt x="247840" y="282131"/>
                    <a:pt x="247079" y="282797"/>
                    <a:pt x="246126" y="283369"/>
                  </a:cubicBezTo>
                  <a:lnTo>
                    <a:pt x="241840" y="268319"/>
                  </a:lnTo>
                  <a:cubicBezTo>
                    <a:pt x="225647" y="242602"/>
                    <a:pt x="197263" y="225362"/>
                    <a:pt x="164687" y="224123"/>
                  </a:cubicBezTo>
                  <a:lnTo>
                    <a:pt x="245840" y="283655"/>
                  </a:lnTo>
                  <a:cubicBezTo>
                    <a:pt x="222218" y="298990"/>
                    <a:pt x="193929" y="308039"/>
                    <a:pt x="163449" y="308039"/>
                  </a:cubicBezTo>
                  <a:cubicBezTo>
                    <a:pt x="131254" y="308039"/>
                    <a:pt x="101537" y="297942"/>
                    <a:pt x="77153" y="280892"/>
                  </a:cubicBezTo>
                  <a:moveTo>
                    <a:pt x="20383" y="311944"/>
                  </a:moveTo>
                  <a:lnTo>
                    <a:pt x="56483" y="276511"/>
                  </a:lnTo>
                  <a:cubicBezTo>
                    <a:pt x="75057" y="293084"/>
                    <a:pt x="97536" y="305467"/>
                    <a:pt x="122587" y="311944"/>
                  </a:cubicBezTo>
                  <a:lnTo>
                    <a:pt x="20479" y="311944"/>
                  </a:lnTo>
                  <a:close/>
                  <a:moveTo>
                    <a:pt x="9715" y="301371"/>
                  </a:moveTo>
                  <a:lnTo>
                    <a:pt x="9715" y="200978"/>
                  </a:lnTo>
                  <a:cubicBezTo>
                    <a:pt x="16383" y="225552"/>
                    <a:pt x="28861" y="247745"/>
                    <a:pt x="45815" y="265938"/>
                  </a:cubicBezTo>
                  <a:lnTo>
                    <a:pt x="9715" y="301371"/>
                  </a:lnTo>
                  <a:close/>
                  <a:moveTo>
                    <a:pt x="9715" y="17907"/>
                  </a:moveTo>
                  <a:lnTo>
                    <a:pt x="46768" y="54388"/>
                  </a:lnTo>
                  <a:cubicBezTo>
                    <a:pt x="29337" y="72866"/>
                    <a:pt x="16478" y="95441"/>
                    <a:pt x="9715" y="120491"/>
                  </a:cubicBezTo>
                  <a:lnTo>
                    <a:pt x="9715" y="17907"/>
                  </a:lnTo>
                  <a:close/>
                  <a:moveTo>
                    <a:pt x="122587" y="9525"/>
                  </a:moveTo>
                  <a:cubicBezTo>
                    <a:pt x="97060" y="16193"/>
                    <a:pt x="74104" y="28861"/>
                    <a:pt x="55340" y="46006"/>
                  </a:cubicBezTo>
                  <a:lnTo>
                    <a:pt x="18288" y="9525"/>
                  </a:lnTo>
                  <a:lnTo>
                    <a:pt x="122587" y="9525"/>
                  </a:lnTo>
                  <a:close/>
                  <a:moveTo>
                    <a:pt x="62103" y="52578"/>
                  </a:moveTo>
                  <a:cubicBezTo>
                    <a:pt x="88582" y="28575"/>
                    <a:pt x="123730" y="13716"/>
                    <a:pt x="162401" y="13430"/>
                  </a:cubicBezTo>
                  <a:lnTo>
                    <a:pt x="129730" y="115253"/>
                  </a:lnTo>
                  <a:lnTo>
                    <a:pt x="125825" y="115253"/>
                  </a:lnTo>
                  <a:lnTo>
                    <a:pt x="62103" y="52578"/>
                  </a:lnTo>
                  <a:close/>
                  <a:moveTo>
                    <a:pt x="91916" y="166688"/>
                  </a:moveTo>
                  <a:lnTo>
                    <a:pt x="109061" y="178880"/>
                  </a:lnTo>
                  <a:lnTo>
                    <a:pt x="97441" y="215075"/>
                  </a:lnTo>
                  <a:lnTo>
                    <a:pt x="52578" y="259271"/>
                  </a:lnTo>
                  <a:cubicBezTo>
                    <a:pt x="29813" y="234506"/>
                    <a:pt x="15526" y="202216"/>
                    <a:pt x="14097" y="166688"/>
                  </a:cubicBezTo>
                  <a:lnTo>
                    <a:pt x="92012" y="166688"/>
                  </a:lnTo>
                  <a:close/>
                  <a:moveTo>
                    <a:pt x="21050" y="115348"/>
                  </a:moveTo>
                  <a:cubicBezTo>
                    <a:pt x="27813" y="94964"/>
                    <a:pt x="39053" y="76486"/>
                    <a:pt x="53530" y="61055"/>
                  </a:cubicBezTo>
                  <a:lnTo>
                    <a:pt x="108680" y="115348"/>
                  </a:lnTo>
                  <a:lnTo>
                    <a:pt x="21050" y="115348"/>
                  </a:lnTo>
                  <a:close/>
                  <a:moveTo>
                    <a:pt x="75343" y="154781"/>
                  </a:moveTo>
                  <a:lnTo>
                    <a:pt x="14002" y="154781"/>
                  </a:lnTo>
                  <a:cubicBezTo>
                    <a:pt x="14573" y="141256"/>
                    <a:pt x="16859" y="128207"/>
                    <a:pt x="20860" y="115824"/>
                  </a:cubicBezTo>
                  <a:lnTo>
                    <a:pt x="75343" y="154781"/>
                  </a:lnTo>
                  <a:close/>
                  <a:moveTo>
                    <a:pt x="253746" y="82487"/>
                  </a:moveTo>
                  <a:lnTo>
                    <a:pt x="274510" y="62103"/>
                  </a:lnTo>
                  <a:cubicBezTo>
                    <a:pt x="287274" y="76010"/>
                    <a:pt x="297275" y="92297"/>
                    <a:pt x="303943" y="110204"/>
                  </a:cubicBezTo>
                  <a:cubicBezTo>
                    <a:pt x="291465" y="95441"/>
                    <a:pt x="273939" y="85344"/>
                    <a:pt x="253746" y="82391"/>
                  </a:cubicBezTo>
                  <a:moveTo>
                    <a:pt x="250698" y="154686"/>
                  </a:moveTo>
                  <a:lnTo>
                    <a:pt x="299466" y="119539"/>
                  </a:lnTo>
                  <a:cubicBezTo>
                    <a:pt x="306896" y="129540"/>
                    <a:pt x="311563" y="141637"/>
                    <a:pt x="312706" y="154686"/>
                  </a:cubicBezTo>
                  <a:lnTo>
                    <a:pt x="250698" y="154686"/>
                  </a:lnTo>
                  <a:close/>
                  <a:moveTo>
                    <a:pt x="220408" y="115157"/>
                  </a:moveTo>
                  <a:lnTo>
                    <a:pt x="245173" y="90868"/>
                  </a:lnTo>
                  <a:cubicBezTo>
                    <a:pt x="265462" y="91726"/>
                    <a:pt x="283464" y="100965"/>
                    <a:pt x="295846" y="115157"/>
                  </a:cubicBezTo>
                  <a:lnTo>
                    <a:pt x="220408" y="115157"/>
                  </a:lnTo>
                  <a:close/>
                  <a:moveTo>
                    <a:pt x="198977" y="115157"/>
                  </a:moveTo>
                  <a:lnTo>
                    <a:pt x="195739" y="115157"/>
                  </a:lnTo>
                  <a:lnTo>
                    <a:pt x="193834" y="109347"/>
                  </a:lnTo>
                  <a:cubicBezTo>
                    <a:pt x="201358" y="102584"/>
                    <a:pt x="210312" y="97441"/>
                    <a:pt x="220123" y="94298"/>
                  </a:cubicBezTo>
                  <a:lnTo>
                    <a:pt x="198882" y="115157"/>
                  </a:lnTo>
                  <a:close/>
                  <a:moveTo>
                    <a:pt x="303847" y="210979"/>
                  </a:moveTo>
                  <a:cubicBezTo>
                    <a:pt x="296989" y="229362"/>
                    <a:pt x="286703" y="246126"/>
                    <a:pt x="273367" y="260223"/>
                  </a:cubicBezTo>
                  <a:lnTo>
                    <a:pt x="251746" y="238887"/>
                  </a:lnTo>
                  <a:cubicBezTo>
                    <a:pt x="272701" y="236411"/>
                    <a:pt x="291084" y="226124"/>
                    <a:pt x="303847" y="210884"/>
                  </a:cubicBezTo>
                  <a:moveTo>
                    <a:pt x="243078" y="230410"/>
                  </a:moveTo>
                  <a:lnTo>
                    <a:pt x="226409" y="214027"/>
                  </a:lnTo>
                  <a:lnTo>
                    <a:pt x="216503" y="179165"/>
                  </a:lnTo>
                  <a:lnTo>
                    <a:pt x="234124" y="166497"/>
                  </a:lnTo>
                  <a:lnTo>
                    <a:pt x="312610" y="166497"/>
                  </a:lnTo>
                  <a:cubicBezTo>
                    <a:pt x="309563" y="201930"/>
                    <a:pt x="279749" y="229838"/>
                    <a:pt x="243078" y="230410"/>
                  </a:cubicBezTo>
                  <a:moveTo>
                    <a:pt x="306514" y="9335"/>
                  </a:moveTo>
                  <a:lnTo>
                    <a:pt x="270415" y="44767"/>
                  </a:lnTo>
                  <a:cubicBezTo>
                    <a:pt x="251841" y="28194"/>
                    <a:pt x="229267" y="15811"/>
                    <a:pt x="204311" y="9335"/>
                  </a:cubicBezTo>
                  <a:lnTo>
                    <a:pt x="306514" y="9335"/>
                  </a:lnTo>
                  <a:close/>
                  <a:moveTo>
                    <a:pt x="190" y="0"/>
                  </a:moveTo>
                  <a:lnTo>
                    <a:pt x="190" y="310896"/>
                  </a:lnTo>
                  <a:lnTo>
                    <a:pt x="0" y="311087"/>
                  </a:lnTo>
                  <a:lnTo>
                    <a:pt x="190" y="311277"/>
                  </a:lnTo>
                  <a:lnTo>
                    <a:pt x="190" y="321469"/>
                  </a:lnTo>
                  <a:lnTo>
                    <a:pt x="10478" y="321469"/>
                  </a:lnTo>
                  <a:lnTo>
                    <a:pt x="10668" y="321659"/>
                  </a:lnTo>
                  <a:lnTo>
                    <a:pt x="10858" y="321469"/>
                  </a:lnTo>
                  <a:lnTo>
                    <a:pt x="326707" y="321469"/>
                  </a:lnTo>
                  <a:lnTo>
                    <a:pt x="326707" y="381"/>
                  </a:lnTo>
                  <a:lnTo>
                    <a:pt x="190" y="38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5950DBFC-E299-BC08-7DD6-69B682BB284C}"/>
                </a:ext>
              </a:extLst>
            </p:cNvPr>
            <p:cNvSpPr/>
            <p:nvPr/>
          </p:nvSpPr>
          <p:spPr>
            <a:xfrm>
              <a:off x="7811271" y="2143506"/>
              <a:ext cx="6762" cy="6286"/>
            </a:xfrm>
            <a:custGeom>
              <a:avLst/>
              <a:gdLst>
                <a:gd name="connsiteX0" fmla="*/ 5334 w 6762"/>
                <a:gd name="connsiteY0" fmla="*/ 1048 h 6286"/>
                <a:gd name="connsiteX1" fmla="*/ 0 w 6762"/>
                <a:gd name="connsiteY1" fmla="*/ 0 h 6286"/>
                <a:gd name="connsiteX2" fmla="*/ 6763 w 6762"/>
                <a:gd name="connsiteY2" fmla="*/ 6286 h 6286"/>
                <a:gd name="connsiteX3" fmla="*/ 5239 w 6762"/>
                <a:gd name="connsiteY3" fmla="*/ 1048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" h="6286">
                  <a:moveTo>
                    <a:pt x="5334" y="1048"/>
                  </a:moveTo>
                  <a:cubicBezTo>
                    <a:pt x="3524" y="857"/>
                    <a:pt x="1810" y="286"/>
                    <a:pt x="0" y="0"/>
                  </a:cubicBezTo>
                  <a:cubicBezTo>
                    <a:pt x="2381" y="2000"/>
                    <a:pt x="4572" y="4096"/>
                    <a:pt x="6763" y="6286"/>
                  </a:cubicBezTo>
                  <a:lnTo>
                    <a:pt x="5239" y="104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1658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3000" kern="1200" cap="all" spc="100" baseline="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​"/>
        <a:defRPr sz="1200" b="0" kern="1200" cap="none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36525" indent="-136525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36525" indent="-136525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+"/>
        <a:defRPr sz="1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266700" indent="-130175" algn="l" defTabSz="914400" rtl="0" eaLnBrk="1" latinLnBrk="0" hangingPunct="1">
        <a:lnSpc>
          <a:spcPct val="120000"/>
        </a:lnSpc>
        <a:spcBef>
          <a:spcPts val="300"/>
        </a:spcBef>
        <a:buFont typeface="Calibri" panose="020F0502020204030204" pitchFamily="34" charset="0"/>
        <a:buChar char="-"/>
        <a:defRPr sz="10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20000"/>
        </a:lnSpc>
        <a:spcBef>
          <a:spcPts val="1200"/>
        </a:spcBef>
        <a:buFontTx/>
        <a:buNone/>
        <a:defRPr sz="1200" i="0" kern="1200" cap="all" spc="200" baseline="0">
          <a:ln w="6350">
            <a:solidFill>
              <a:schemeClr val="accent1"/>
            </a:solidFill>
          </a:ln>
          <a:noFill/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9">
          <p15:clr>
            <a:srgbClr val="F26B43"/>
          </p15:clr>
        </p15:guide>
        <p15:guide id="2" pos="438">
          <p15:clr>
            <a:srgbClr val="9FCC3B"/>
          </p15:clr>
        </p15:guide>
        <p15:guide id="3" orient="horz" pos="4100">
          <p15:clr>
            <a:srgbClr val="F26B43"/>
          </p15:clr>
        </p15:guide>
        <p15:guide id="4" pos="7460">
          <p15:clr>
            <a:srgbClr val="F26B43"/>
          </p15:clr>
        </p15:guide>
        <p15:guide id="5" pos="220">
          <p15:clr>
            <a:srgbClr val="F26B43"/>
          </p15:clr>
        </p15:guide>
        <p15:guide id="7" pos="7242">
          <p15:clr>
            <a:srgbClr val="9FCC3B"/>
          </p15:clr>
        </p15:guide>
        <p15:guide id="11" orient="horz" pos="799">
          <p15:clr>
            <a:srgbClr val="9FCC3B"/>
          </p15:clr>
        </p15:guide>
        <p15:guide id="12" orient="horz" pos="3884">
          <p15:clr>
            <a:srgbClr val="9FCC3B"/>
          </p15:clr>
        </p15:guide>
        <p15:guide id="23" orient="horz" pos="437">
          <p15:clr>
            <a:srgbClr val="9FCC3B"/>
          </p15:clr>
        </p15:guide>
        <p15:guide id="24" orient="horz" pos="3664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087EE67-76FE-9C05-6497-09ED7A9E3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9419" y="4132162"/>
            <a:ext cx="10001758" cy="247251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fr-FR" sz="28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fr-FR" sz="2800" b="1" dirty="0">
              <a:solidFill>
                <a:schemeClr val="tx1"/>
              </a:solidFill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75F6C89-C51A-EBD7-D6BD-9B1E04188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79403" cy="6587358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C3ACFEB4-D02B-7614-61AE-E657AA45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403" y="6545709"/>
            <a:ext cx="7513818" cy="624581"/>
          </a:xfrm>
        </p:spPr>
        <p:txBody>
          <a:bodyPr>
            <a:noAutofit/>
          </a:bodyPr>
          <a:lstStyle/>
          <a:p>
            <a:r>
              <a:rPr lang="fr-FR" sz="3200" dirty="0"/>
              <a:t>Rencontres de l’institut Véolia, 27 mars 2023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>
                <a:solidFill>
                  <a:schemeClr val="tx1"/>
                </a:solidFill>
              </a:rPr>
              <a:t>Franck AGGERI</a:t>
            </a:r>
            <a:br>
              <a:rPr lang="fr-FR" sz="32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professeur de management à Mines Paris - PSL, CGS-i3, UMR CNRS, codirecteur de la chaire « mines urbaines »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1037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D25A9-EDC7-C662-B7B9-38E8AE1F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50182"/>
            <a:ext cx="12192000" cy="624581"/>
          </a:xfrm>
        </p:spPr>
        <p:txBody>
          <a:bodyPr/>
          <a:lstStyle/>
          <a:p>
            <a:pPr algn="ctr"/>
            <a:r>
              <a:rPr lang="fr-FR" dirty="0"/>
              <a:t>Le plan du livre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B96573-F464-EAFD-FE26-576A60270222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73843" y="1586892"/>
            <a:ext cx="11644313" cy="4836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2275" lvl="1" indent="-285750"/>
            <a:endParaRPr lang="fr-FR" dirty="0"/>
          </a:p>
          <a:p>
            <a:pPr marL="422275" lvl="1" indent="-285750"/>
            <a:r>
              <a:rPr lang="fr-FR" sz="2800" dirty="0"/>
              <a:t>Partie 1 : la formation d’une culture de l’innovation</a:t>
            </a:r>
          </a:p>
          <a:p>
            <a:pPr marL="422275" lvl="1" indent="-285750"/>
            <a:endParaRPr lang="fr-FR" sz="2800" dirty="0"/>
          </a:p>
          <a:p>
            <a:pPr marL="422275" lvl="1" indent="-285750"/>
            <a:r>
              <a:rPr lang="fr-FR" sz="2800" dirty="0"/>
              <a:t>Partie 2 : L’innovation, l’heure du doute</a:t>
            </a:r>
          </a:p>
          <a:p>
            <a:pPr marL="422275" lvl="1" indent="-285750"/>
            <a:endParaRPr lang="fr-FR" sz="2800" dirty="0"/>
          </a:p>
          <a:p>
            <a:pPr marL="422275" lvl="1" indent="-285750"/>
            <a:r>
              <a:rPr lang="fr-FR" sz="2800" dirty="0"/>
              <a:t>Partie 3 : Comment innover autrement</a:t>
            </a:r>
            <a:endParaRPr lang="fr-FR" sz="1600" dirty="0"/>
          </a:p>
          <a:p>
            <a:pPr marL="422275" lvl="1" indent="-285750"/>
            <a:endParaRPr lang="fr-FR" sz="2400" dirty="0"/>
          </a:p>
          <a:p>
            <a:pPr>
              <a:buNone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13700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58B3D-810B-6E98-574E-88606024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07282"/>
            <a:ext cx="11934825" cy="62458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dirty="0"/>
              <a:t>I. La formation d’une culture de l’innovation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2DE5A5-04D1-1F9E-E7EA-B170FB773964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57174" y="1058254"/>
            <a:ext cx="11644313" cy="1073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73F6194B-B2C9-D9C7-A53B-FB1DAD5CCA2B}"/>
              </a:ext>
            </a:extLst>
          </p:cNvPr>
          <p:cNvSpPr txBox="1">
            <a:spLocks/>
          </p:cNvSpPr>
          <p:nvPr/>
        </p:nvSpPr>
        <p:spPr>
          <a:xfrm>
            <a:off x="273843" y="1058254"/>
            <a:ext cx="11644313" cy="5621539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200" b="0" kern="1200" cap="none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36525" indent="-136525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36525" indent="-136525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+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266700" indent="-130175" algn="l" defTabSz="914400" rtl="0" eaLnBrk="1" latinLnBrk="0" hangingPunct="1">
              <a:lnSpc>
                <a:spcPct val="120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Tx/>
              <a:buNone/>
              <a:defRPr sz="1200" i="0" kern="1200" cap="all" spc="200" baseline="0">
                <a:ln w="6350">
                  <a:solidFill>
                    <a:schemeClr val="accent1"/>
                  </a:solidFill>
                </a:ln>
                <a:noFill/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lvl="1" indent="-285750"/>
            <a:endParaRPr lang="fr-FR" dirty="0"/>
          </a:p>
          <a:p>
            <a:pPr marL="422275" lvl="1" indent="-285750"/>
            <a:r>
              <a:rPr lang="fr-FR" sz="2400" dirty="0"/>
              <a:t>Comment l’innovation s’est-elle progressivement imposée dans les cinquante dernières années comme une culture universelle, valorisée par des acteurs aussi hétéroclites que des start-up de la Silicon Valley, des entrepreneurs sociaux de pays émergents, des acteurs publics, des grandes privées ?</a:t>
            </a:r>
          </a:p>
          <a:p>
            <a:pPr marL="422275" lvl="1" indent="-285750"/>
            <a:endParaRPr lang="fr-FR" dirty="0"/>
          </a:p>
          <a:p>
            <a:pPr marL="422275" lvl="1" indent="-285750"/>
            <a:r>
              <a:rPr lang="fr-FR" sz="2400" dirty="0"/>
              <a:t>Comment un ensemble de croyances et de valeurs associées à l’innovation, incarné dans un langage, des principes et méthodes a-t-il émergé et s’est-il diffusé au point que personne n’en discute la légitimité ?</a:t>
            </a:r>
          </a:p>
          <a:p>
            <a:pPr marL="422275" lvl="1" indent="-285750"/>
            <a:endParaRPr lang="fr-FR" sz="600" dirty="0"/>
          </a:p>
          <a:p>
            <a:pPr marL="422275" lvl="1" indent="-285750"/>
            <a:r>
              <a:rPr lang="fr-FR" sz="2400" dirty="0"/>
              <a:t>Pour comprendre cette énigme, un détour historique s’impose…</a:t>
            </a:r>
          </a:p>
          <a:p>
            <a:pPr>
              <a:buFont typeface="Arial" panose="020B0604020202020204" pitchFamily="34" charset="0"/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4356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074C1-0894-742A-B01F-859C9D52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245068"/>
            <a:ext cx="11471275" cy="624581"/>
          </a:xfrm>
        </p:spPr>
        <p:txBody>
          <a:bodyPr/>
          <a:lstStyle/>
          <a:p>
            <a:pPr algn="ctr"/>
            <a:r>
              <a:rPr lang="fr-FR" sz="2800" dirty="0"/>
              <a:t>De quoi l’innovation est-elle le nom ?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B3497BF8-8BE9-F0B6-683B-D714DEC2C359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0" y="850458"/>
            <a:ext cx="12192000" cy="597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0">
              <a:buNone/>
            </a:pPr>
            <a:endParaRPr lang="fr-FR" dirty="0"/>
          </a:p>
          <a:p>
            <a:pPr marL="422275" lvl="1" indent="-285750"/>
            <a:r>
              <a:rPr lang="fr-FR" sz="2300" dirty="0"/>
              <a:t>Distinguer le phénomène empirique (avec les lunettes actuelles) de sa conceptualisation :</a:t>
            </a:r>
          </a:p>
          <a:p>
            <a:pPr marL="552450" lvl="3" indent="-285750"/>
            <a:r>
              <a:rPr lang="fr-FR" sz="1800" dirty="0"/>
              <a:t>Phénomène aussi vieux que l’histoire de l’humanité (ex.: invention de l’agriculture, de la roue, de l’imprimerie…)</a:t>
            </a:r>
          </a:p>
          <a:p>
            <a:pPr marL="552450" lvl="3" indent="-285750"/>
            <a:r>
              <a:rPr lang="fr-FR" sz="1800" dirty="0"/>
              <a:t>Accélération du phénomène de l’innovation technologique au XIX</a:t>
            </a:r>
            <a:r>
              <a:rPr lang="fr-FR" sz="1800" baseline="30000" dirty="0"/>
              <a:t>e,</a:t>
            </a:r>
            <a:r>
              <a:rPr lang="fr-FR" sz="1800" dirty="0"/>
              <a:t> notamment après 1870 avec la naissance des grandes entreprises et les révolutions industrielles</a:t>
            </a:r>
          </a:p>
          <a:p>
            <a:pPr marL="422275" lvl="1" indent="-285750"/>
            <a:endParaRPr lang="fr-FR" sz="300" dirty="0"/>
          </a:p>
          <a:p>
            <a:pPr marL="422275" lvl="1" indent="-285750"/>
            <a:r>
              <a:rPr lang="fr-FR" sz="2300" dirty="0"/>
              <a:t>Les métamorphoses du sens du mot innovation (d’après benoît Godin) :</a:t>
            </a:r>
          </a:p>
          <a:p>
            <a:pPr marL="552450" lvl="3" indent="-285750"/>
            <a:r>
              <a:rPr lang="fr-FR" sz="1800" dirty="0"/>
              <a:t>Vient du grec </a:t>
            </a:r>
            <a:r>
              <a:rPr lang="fr-FR" sz="1800" i="1" dirty="0" err="1"/>
              <a:t>kaitonomia</a:t>
            </a:r>
            <a:r>
              <a:rPr lang="fr-FR" sz="1800" i="1" dirty="0"/>
              <a:t> (</a:t>
            </a:r>
            <a:r>
              <a:rPr lang="fr-FR" sz="1800" dirty="0"/>
              <a:t>introduire une nouveauté dans le domaine politique) et </a:t>
            </a:r>
            <a:r>
              <a:rPr lang="fr-FR" sz="1800" i="1" dirty="0" err="1"/>
              <a:t>innovatio</a:t>
            </a:r>
            <a:r>
              <a:rPr lang="fr-FR" sz="1800" i="1" dirty="0"/>
              <a:t> (bas latin)</a:t>
            </a:r>
          </a:p>
          <a:p>
            <a:pPr marL="552450" lvl="3" indent="-285750"/>
            <a:r>
              <a:rPr lang="fr-FR" sz="1800" dirty="0"/>
              <a:t>Utilisé par Machiavel pour désigner l’imitation des accomplissement des grands hommes du passé</a:t>
            </a:r>
          </a:p>
          <a:p>
            <a:pPr marL="552450" lvl="3" indent="-285750"/>
            <a:r>
              <a:rPr lang="fr-FR" sz="1800" dirty="0"/>
              <a:t>XVII</a:t>
            </a:r>
            <a:r>
              <a:rPr lang="fr-FR" sz="1800" baseline="30000" dirty="0"/>
              <a:t>e</a:t>
            </a:r>
            <a:r>
              <a:rPr lang="fr-FR" sz="1800" dirty="0"/>
              <a:t> et XVIII</a:t>
            </a:r>
            <a:r>
              <a:rPr lang="fr-FR" sz="1800" baseline="30000" dirty="0"/>
              <a:t>e</a:t>
            </a:r>
            <a:r>
              <a:rPr lang="fr-FR" sz="1800" dirty="0"/>
              <a:t> : sens péjoratif pour dénoncer ceux qui cherchent à transgresser l’ordre établi </a:t>
            </a:r>
          </a:p>
          <a:p>
            <a:pPr marL="552450" lvl="3" indent="-285750"/>
            <a:r>
              <a:rPr lang="fr-FR" sz="1800" dirty="0"/>
              <a:t>Très peu utilisé jusqu’à la fin du XIX</a:t>
            </a:r>
            <a:r>
              <a:rPr lang="fr-FR" sz="1800" baseline="30000" dirty="0"/>
              <a:t>e</a:t>
            </a:r>
            <a:r>
              <a:rPr lang="fr-FR" sz="1800" dirty="0"/>
              <a:t> : on lui préfère les mots d’industrie (Saint-Simon), de progrès, d’invention </a:t>
            </a:r>
          </a:p>
          <a:p>
            <a:pPr marL="422275" lvl="1" indent="-285750"/>
            <a:endParaRPr lang="fr-FR" sz="100" dirty="0"/>
          </a:p>
          <a:p>
            <a:pPr marL="422275" lvl="1" indent="-285750"/>
            <a:r>
              <a:rPr lang="fr-FR" sz="2300" dirty="0"/>
              <a:t>La théorisation de l’innovation : le moment Schumpeter (1912)</a:t>
            </a:r>
          </a:p>
          <a:p>
            <a:pPr marL="552450" lvl="3" indent="-285750"/>
            <a:r>
              <a:rPr lang="fr-FR" sz="1800" dirty="0"/>
              <a:t>Met l’accent sur la mise en pratique (différence/invention)</a:t>
            </a:r>
          </a:p>
          <a:p>
            <a:pPr marL="552450" lvl="3" indent="-285750"/>
            <a:r>
              <a:rPr lang="fr-FR" sz="1800" dirty="0"/>
              <a:t>Pas exclusivement technique : méthodes de production, organisations, création de nouveaux marchés…</a:t>
            </a:r>
          </a:p>
          <a:p>
            <a:pPr marL="552450" lvl="3" indent="-285750"/>
            <a:r>
              <a:rPr lang="fr-FR" sz="1800" dirty="0"/>
              <a:t>Le moteur de la croissance</a:t>
            </a:r>
          </a:p>
          <a:p>
            <a:pPr marL="552450" lvl="3" indent="-285750"/>
            <a:r>
              <a:rPr lang="fr-FR" sz="1800" dirty="0"/>
              <a:t>Le rôle clé de la fonction entrepreneuriale (au sens large) et approche du laisser-faire (</a:t>
            </a:r>
            <a:r>
              <a:rPr lang="fr-FR" sz="1800" dirty="0" err="1"/>
              <a:t>anti-étatique</a:t>
            </a:r>
            <a:r>
              <a:rPr lang="fr-FR" sz="1800" dirty="0"/>
              <a:t>) (1942)</a:t>
            </a:r>
          </a:p>
        </p:txBody>
      </p:sp>
    </p:spTree>
    <p:extLst>
      <p:ext uri="{BB962C8B-B14F-4D97-AF65-F5344CB8AC3E}">
        <p14:creationId xmlns:p14="http://schemas.microsoft.com/office/powerpoint/2010/main" val="393913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E6154-5062-2F0A-E4E3-D34F162F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162174"/>
            <a:ext cx="11471275" cy="62458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800" dirty="0"/>
              <a:t>Les trois temps de la conceptualisation de l’innovation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96A35725-F0BC-BAB1-AF4E-94FA72BD7B54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42441" y="925651"/>
            <a:ext cx="12107118" cy="10031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2275" lvl="1" indent="-285750"/>
            <a:endParaRPr lang="fr-FR" dirty="0"/>
          </a:p>
          <a:p>
            <a:pPr marL="422275" lvl="1" indent="-285750"/>
            <a:r>
              <a:rPr lang="fr-FR" sz="2150" dirty="0"/>
              <a:t>Premier temps : l’invention du modèle linéaire de l’innovation technologique fondé sur la R&amp;D (1945-1960) puis sa crise (années 1970-1980)</a:t>
            </a:r>
          </a:p>
          <a:p>
            <a:pPr marL="422275" lvl="1" indent="-285750"/>
            <a:endParaRPr lang="fr-FR" sz="200" dirty="0"/>
          </a:p>
          <a:p>
            <a:pPr marL="422275" lvl="1" indent="-285750"/>
            <a:r>
              <a:rPr lang="fr-FR" sz="2150" dirty="0"/>
              <a:t>Deuxième temps : à la recherche de nouveaux modèles d’innovation (1980 - …)</a:t>
            </a:r>
          </a:p>
          <a:p>
            <a:pPr marL="552450" lvl="3" indent="-285750"/>
            <a:r>
              <a:rPr lang="fr-FR" sz="2000" dirty="0"/>
              <a:t>la redécouverte des districts industriels (clusters) et l’héroïsation des start-up</a:t>
            </a:r>
          </a:p>
          <a:p>
            <a:pPr marL="552450" lvl="3" indent="-285750"/>
            <a:r>
              <a:rPr lang="fr-FR" sz="2000" dirty="0"/>
              <a:t>L’innovation ouverte et disruptive comme nouvelle doctrine d’action publique de gestion</a:t>
            </a:r>
          </a:p>
          <a:p>
            <a:pPr marL="552450" lvl="3" indent="-285750"/>
            <a:r>
              <a:rPr lang="fr-FR" sz="2000" dirty="0"/>
              <a:t>Démontrer que l’innovation est le moteur de la croissance et de la performance des entreprises</a:t>
            </a:r>
          </a:p>
          <a:p>
            <a:pPr marL="552450" lvl="3" indent="-285750"/>
            <a:r>
              <a:rPr lang="fr-FR" sz="2000" dirty="0"/>
              <a:t>La valorisation des innovations managériales </a:t>
            </a:r>
          </a:p>
          <a:p>
            <a:pPr marL="552450" lvl="3" indent="-285750"/>
            <a:r>
              <a:rPr lang="fr-FR" sz="2000" dirty="0"/>
              <a:t>L’innovation comme projet et comme processus créatif</a:t>
            </a:r>
          </a:p>
          <a:p>
            <a:pPr marL="552450" lvl="3" indent="-285750"/>
            <a:r>
              <a:rPr lang="fr-FR" sz="2000" dirty="0"/>
              <a:t>L’invention d’une novlangue de l’innovation à l’échelle organisationnelle et individuelle</a:t>
            </a:r>
          </a:p>
          <a:p>
            <a:pPr marL="422275" lvl="1" indent="-285750"/>
            <a:endParaRPr lang="fr-FR" sz="100" dirty="0"/>
          </a:p>
          <a:p>
            <a:pPr marL="422275" lvl="1" indent="-285750"/>
            <a:r>
              <a:rPr lang="fr-FR" sz="2150" dirty="0"/>
              <a:t>Troisième temps : métamorphoses contemporaines :</a:t>
            </a:r>
          </a:p>
          <a:p>
            <a:pPr marL="552450" lvl="3" indent="-285750"/>
            <a:r>
              <a:rPr lang="fr-FR" sz="2000" dirty="0"/>
              <a:t>Innovations « vertes », innovations sociales, innovations publiques, innovations frugales…</a:t>
            </a:r>
          </a:p>
          <a:p>
            <a:pPr marL="552450" lvl="3" indent="-285750"/>
            <a:endParaRPr lang="fr-FR" sz="100" dirty="0"/>
          </a:p>
          <a:p>
            <a:pPr marL="422275" lvl="1" indent="-285750"/>
            <a:r>
              <a:rPr lang="fr-FR" sz="2150" dirty="0"/>
              <a:t>L’innovation comme projet, contrairement à un objet ou une technologie, désigne un devenir, des promesses et des potentiels (elle n’offre pas de prise à la critique)</a:t>
            </a:r>
          </a:p>
          <a:p>
            <a:pPr marL="422275" lvl="2" indent="-285750"/>
            <a:endParaRPr lang="fr-FR" sz="3100" dirty="0"/>
          </a:p>
          <a:p>
            <a:pPr marL="285750" lvl="4" indent="-285750"/>
            <a:endParaRPr lang="fr-FR" sz="2150" dirty="0"/>
          </a:p>
          <a:p>
            <a:pPr marL="285750" lvl="4" indent="-285750"/>
            <a:r>
              <a:rPr lang="fr-FR" sz="2000" dirty="0"/>
              <a:t>  </a:t>
            </a:r>
          </a:p>
          <a:p>
            <a:pPr marL="552450" lvl="3" indent="-285750"/>
            <a:endParaRPr lang="fr-FR" sz="2650" dirty="0"/>
          </a:p>
          <a:p>
            <a:pPr marL="422275" lvl="1" indent="-285750"/>
            <a:endParaRPr lang="fr-FR" sz="2400" dirty="0"/>
          </a:p>
          <a:p>
            <a:pPr>
              <a:buNone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1898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B502-4EF8-6FCA-C0FF-C3DCD7CC5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43" y="349240"/>
            <a:ext cx="11918157" cy="624581"/>
          </a:xfrm>
        </p:spPr>
        <p:txBody>
          <a:bodyPr/>
          <a:lstStyle/>
          <a:p>
            <a:pPr algn="ctr"/>
            <a:r>
              <a:rPr lang="fr-FR" dirty="0"/>
              <a:t>II. innovation, l’heure du doute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68B591-2382-4913-B68B-BD96197110EF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0" y="1650868"/>
            <a:ext cx="11790834" cy="4652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2275" lvl="1" indent="-285750"/>
            <a:endParaRPr lang="fr-FR" sz="1100" dirty="0"/>
          </a:p>
          <a:p>
            <a:pPr marL="422275" lvl="1" indent="-285750"/>
            <a:r>
              <a:rPr lang="fr-FR" sz="2400" dirty="0"/>
              <a:t>Innover, toujours plus, toujours plus vite : l’injonction qui s’impose à tous</a:t>
            </a:r>
            <a:endParaRPr lang="fr-FR" sz="400" dirty="0"/>
          </a:p>
          <a:p>
            <a:pPr marL="422275" lvl="1" indent="-285750"/>
            <a:endParaRPr lang="fr-FR" sz="400" dirty="0"/>
          </a:p>
          <a:p>
            <a:pPr marL="422275" lvl="1" indent="-285750"/>
            <a:r>
              <a:rPr lang="fr-FR" sz="2400" dirty="0"/>
              <a:t>Ce discours pro-innovation, qui semblait avoir triomphé, se heurte à des résistances de plus en plus fortes  : impacts écologiques et sociétaux des innovations technologiques, sens de cette course à l’innovation</a:t>
            </a:r>
            <a:endParaRPr lang="fr-FR" sz="900" dirty="0"/>
          </a:p>
          <a:p>
            <a:pPr marL="422275" lvl="1" indent="-285750"/>
            <a:endParaRPr lang="fr-FR" sz="900" dirty="0"/>
          </a:p>
          <a:p>
            <a:pPr marL="422275" lvl="1" indent="-285750"/>
            <a:r>
              <a:rPr lang="fr-FR" sz="2400" dirty="0"/>
              <a:t>D’autres innovations (financières et managériales) font désormais l’objet de critiques croissantes</a:t>
            </a:r>
            <a:endParaRPr lang="fr-FR" sz="500" dirty="0"/>
          </a:p>
          <a:p>
            <a:pPr marL="422275" lvl="1" indent="-285750"/>
            <a:endParaRPr lang="fr-FR" sz="500" dirty="0"/>
          </a:p>
          <a:p>
            <a:pPr marL="422275" lvl="1" indent="-285750"/>
            <a:r>
              <a:rPr lang="fr-FR" sz="2400" dirty="0"/>
              <a:t>Voici venue l’heure du doute…</a:t>
            </a:r>
          </a:p>
          <a:p>
            <a:pPr lvl="1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9503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210559-F543-3800-C17F-B5285566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44" y="221919"/>
            <a:ext cx="11983656" cy="624581"/>
          </a:xfrm>
        </p:spPr>
        <p:txBody>
          <a:bodyPr/>
          <a:lstStyle/>
          <a:p>
            <a:pPr algn="ctr"/>
            <a:r>
              <a:rPr lang="fr-FR" dirty="0"/>
              <a:t>Comment rendre visible les effets négatifs des innovations technologiques ?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C78093-CAEA-726E-4610-C2EE3A25438E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73843" y="1264867"/>
            <a:ext cx="11644313" cy="530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2275" lvl="1" indent="-285750"/>
            <a:endParaRPr lang="fr-FR" sz="1100" dirty="0"/>
          </a:p>
          <a:p>
            <a:pPr marL="422275" lvl="1" indent="-285750"/>
            <a:r>
              <a:rPr lang="fr-FR" sz="2400" dirty="0"/>
              <a:t>La question de la visibilité (métaphore du regard, </a:t>
            </a:r>
            <a:r>
              <a:rPr lang="fr-FR" sz="2400" dirty="0" err="1"/>
              <a:t>cf</a:t>
            </a:r>
            <a:r>
              <a:rPr lang="fr-FR" sz="2400" dirty="0"/>
              <a:t> Michel Foucault)</a:t>
            </a:r>
            <a:endParaRPr lang="fr-FR" sz="1100" dirty="0"/>
          </a:p>
          <a:p>
            <a:pPr marL="422275" lvl="1" indent="-285750"/>
            <a:endParaRPr lang="fr-FR" sz="400" dirty="0"/>
          </a:p>
          <a:p>
            <a:pPr marL="422275" lvl="1" indent="-285750"/>
            <a:r>
              <a:rPr lang="fr-FR" sz="2400" dirty="0"/>
              <a:t>Pour les effets indésirables des innovations sont-ils si difficiles à identifier et anticiper ?</a:t>
            </a:r>
          </a:p>
          <a:p>
            <a:pPr marL="422275" lvl="2" indent="-285750"/>
            <a:r>
              <a:rPr lang="fr-FR" sz="2400" dirty="0"/>
              <a:t>Comment les innovations sont qualifiées avant leur mise sur le marché ?</a:t>
            </a:r>
            <a:endParaRPr lang="fr-FR" sz="1400" dirty="0"/>
          </a:p>
          <a:p>
            <a:pPr marL="422275" lvl="2" indent="-285750"/>
            <a:r>
              <a:rPr lang="fr-FR" sz="2400" dirty="0"/>
              <a:t>Le régime de la norme technique et de la réglementation :</a:t>
            </a:r>
          </a:p>
          <a:p>
            <a:pPr marL="552450" lvl="3" indent="-285750"/>
            <a:r>
              <a:rPr lang="fr-FR" sz="2000" dirty="0"/>
              <a:t>Normes négociables, conventionnelles (fondées sur des protocoles normalisés), peu évolutives (en retard par rapport aux nouvelles innovations)</a:t>
            </a:r>
          </a:p>
          <a:p>
            <a:pPr marL="552450" lvl="3" indent="-285750"/>
            <a:r>
              <a:rPr lang="fr-FR" sz="2000" dirty="0"/>
              <a:t>Impacts mesurés à l’échelle d’un produit ou d’une technologie</a:t>
            </a:r>
            <a:r>
              <a:rPr lang="fr-FR" sz="2400" dirty="0"/>
              <a:t>	  </a:t>
            </a:r>
          </a:p>
          <a:p>
            <a:pPr marL="552450" lvl="3" indent="-285750"/>
            <a:endParaRPr lang="fr-FR" sz="400" dirty="0"/>
          </a:p>
          <a:p>
            <a:pPr marL="552450" lvl="3" indent="-285750"/>
            <a:r>
              <a:rPr lang="fr-FR" sz="2400" dirty="0"/>
              <a:t>L’exemple de la voiture électrique</a:t>
            </a:r>
          </a:p>
          <a:p>
            <a:pPr marL="422275" lvl="1" indent="-285750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06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09" y="2106906"/>
            <a:ext cx="11925782" cy="4454082"/>
          </a:xfrm>
        </p:spPr>
        <p:txBody>
          <a:bodyPr/>
          <a:lstStyle/>
          <a:p>
            <a:pPr algn="just"/>
            <a:endPara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fr-FR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traite la question de la mobilité propre dans sa globalité ? Comment est-ce que nous allons produire plus d'énergie électrique propre ? Comment faire pour que l'empreinte carbone de fabrication d'une batterie du véhicule électrique ne soit pas un désastre écologique ? Comment faire en sorte que le recyclage d'une batterie ne soit pas un désastre écologique ? Comment trouver suffisamment de matières premières rares pour faire les cellules et les chimies des batteries dans la durée ? Qui aujourd'hui est en train de se poser la question de manière suffisamment large d'un point de vue sociétal pour tenir compte de l'ensemble de ces paramètres ? </a:t>
            </a:r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en-US" sz="2400" dirty="0"/>
          </a:p>
          <a:p>
            <a:pPr marL="114300" algn="ctr">
              <a:buNone/>
            </a:pPr>
            <a:r>
              <a:rPr lang="en-US" sz="2000" dirty="0"/>
              <a:t>Carlos Tavares (PDG de PSA) au salon de </a:t>
            </a:r>
            <a:r>
              <a:rPr lang="en-US" sz="2000" dirty="0" err="1"/>
              <a:t>Francfort</a:t>
            </a:r>
            <a:r>
              <a:rPr lang="en-US" sz="2000" dirty="0"/>
              <a:t> 2017</a:t>
            </a:r>
          </a:p>
          <a:p>
            <a:pPr marL="457200" indent="-342900"/>
            <a:endParaRPr lang="en-US" sz="2000" dirty="0"/>
          </a:p>
          <a:p>
            <a:pPr marL="114300">
              <a:buNone/>
            </a:pPr>
            <a:endParaRPr lang="en-US" sz="900" dirty="0"/>
          </a:p>
        </p:txBody>
      </p:sp>
      <p:pic>
        <p:nvPicPr>
          <p:cNvPr id="4" name="Image 3" descr="1024px-Carlos_Tavares_4_Genf_2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1593"/>
            <a:ext cx="1644891" cy="2028806"/>
          </a:xfrm>
          <a:prstGeom prst="rect">
            <a:avLst/>
          </a:prstGeom>
        </p:spPr>
      </p:pic>
      <p:pic>
        <p:nvPicPr>
          <p:cNvPr id="6" name="Image 5" descr="Une image contenant voiture, ciel, extérieur, garé&#10;&#10;Description générée automatiquement">
            <a:extLst>
              <a:ext uri="{FF2B5EF4-FFF2-40B4-BE49-F238E27FC236}">
                <a16:creationId xmlns:a16="http://schemas.microsoft.com/office/drawing/2014/main" id="{72161AC8-DE66-F05B-EF51-08A48A2F6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798" y="921593"/>
            <a:ext cx="3208093" cy="1930030"/>
          </a:xfrm>
          <a:prstGeom prst="rect">
            <a:avLst/>
          </a:prstGeom>
        </p:spPr>
      </p:pic>
      <p:pic>
        <p:nvPicPr>
          <p:cNvPr id="8" name="Image 7" descr="Une image contenant route, extérieur, rouge, voiture&#10;&#10;Description générée automatiquement">
            <a:extLst>
              <a:ext uri="{FF2B5EF4-FFF2-40B4-BE49-F238E27FC236}">
                <a16:creationId xmlns:a16="http://schemas.microsoft.com/office/drawing/2014/main" id="{46A65E4D-C47A-8534-33EB-E673EE400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733" y="921593"/>
            <a:ext cx="3714413" cy="194387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24C90C1-CDE2-BC96-D79F-FF66D26B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9" y="297012"/>
            <a:ext cx="12058891" cy="624581"/>
          </a:xfrm>
        </p:spPr>
        <p:txBody>
          <a:bodyPr/>
          <a:lstStyle/>
          <a:p>
            <a:pPr algn="ctr"/>
            <a:r>
              <a:rPr lang="fr-FR" dirty="0"/>
              <a:t>La voiture électrique, est-elle réellement « verte » ? </a:t>
            </a:r>
          </a:p>
        </p:txBody>
      </p:sp>
    </p:spTree>
    <p:extLst>
      <p:ext uri="{BB962C8B-B14F-4D97-AF65-F5344CB8AC3E}">
        <p14:creationId xmlns:p14="http://schemas.microsoft.com/office/powerpoint/2010/main" val="1103648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11CE49-456A-3B4C-DB16-8124E9C6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02" y="210344"/>
            <a:ext cx="11471275" cy="624581"/>
          </a:xfrm>
        </p:spPr>
        <p:txBody>
          <a:bodyPr/>
          <a:lstStyle/>
          <a:p>
            <a:pPr algn="ctr"/>
            <a:r>
              <a:rPr lang="fr-FR" dirty="0"/>
              <a:t>Les enjeux d’un changement de référentiel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524A92-7EEC-C70C-9DA4-633033365272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73843" y="1586892"/>
            <a:ext cx="1164431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2275" lvl="1" indent="-285750"/>
            <a:endParaRPr lang="fr-FR" dirty="0"/>
          </a:p>
          <a:p>
            <a:pPr marL="422275" lvl="1" indent="-285750"/>
            <a:r>
              <a:rPr lang="fr-FR" sz="2800" dirty="0"/>
              <a:t>Comment changer de référentiel ?</a:t>
            </a:r>
          </a:p>
          <a:p>
            <a:pPr marL="552450" lvl="3" indent="-285750"/>
            <a:r>
              <a:rPr lang="fr-FR" sz="2400" dirty="0"/>
              <a:t>Prendre en compte l’ensemble du cycle de vie pour éviter les transferts de pollution</a:t>
            </a:r>
          </a:p>
          <a:p>
            <a:pPr marL="552450" lvl="3" indent="-285750"/>
            <a:r>
              <a:rPr lang="fr-FR" sz="2400" dirty="0"/>
              <a:t>Prendre en compte les effets d’échelle</a:t>
            </a:r>
          </a:p>
          <a:p>
            <a:pPr marL="552450" lvl="3" indent="-285750"/>
            <a:r>
              <a:rPr lang="fr-FR" sz="2400" dirty="0"/>
              <a:t>Sortir du raisonnement incrémental : identifier les effets systémiques (ex.: impacts du système automobile)</a:t>
            </a:r>
          </a:p>
          <a:p>
            <a:pPr marL="552450" lvl="3" indent="-285750"/>
            <a:r>
              <a:rPr lang="fr-FR" sz="2400" dirty="0"/>
              <a:t>Prendre en compte les impacts sociaux dans les chaînes globales de valeur</a:t>
            </a:r>
          </a:p>
          <a:p>
            <a:pPr marL="422275" lvl="1" indent="-285750"/>
            <a:endParaRPr lang="fr-FR" sz="2400" dirty="0"/>
          </a:p>
          <a:p>
            <a:pPr>
              <a:buNone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1855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848F9-33C5-A4FF-DD85-BBEA9810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208473"/>
            <a:ext cx="11471275" cy="62458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dirty="0"/>
              <a:t>La face sombre des innovations financières et managériales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A24E86-2C04-4B4D-2C3E-7D4B065397FE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73843" y="1355398"/>
            <a:ext cx="11644313" cy="585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2275" lvl="1" indent="-285750"/>
            <a:endParaRPr lang="fr-FR" sz="1100" dirty="0"/>
          </a:p>
          <a:p>
            <a:pPr marL="422275" lvl="1" indent="-285750"/>
            <a:r>
              <a:rPr lang="fr-FR" sz="2400" dirty="0"/>
              <a:t>La financiarisation, auxiliaire discrète de la course à l’innovation</a:t>
            </a:r>
          </a:p>
          <a:p>
            <a:pPr marL="422275" lvl="1" indent="-285750"/>
            <a:r>
              <a:rPr lang="fr-FR" sz="2400" dirty="0"/>
              <a:t>Les effets induits des innovations financières : </a:t>
            </a:r>
          </a:p>
          <a:p>
            <a:pPr marL="552450" lvl="3" indent="-285750"/>
            <a:r>
              <a:rPr lang="fr-FR" sz="2000" dirty="0"/>
              <a:t>Volatilité accrue des marchés et risques de crise systémique</a:t>
            </a:r>
          </a:p>
          <a:p>
            <a:pPr marL="552450" lvl="3" indent="-285750"/>
            <a:r>
              <a:rPr lang="fr-FR" sz="2000" dirty="0"/>
              <a:t>Les mirages de la finance « verte »</a:t>
            </a:r>
          </a:p>
          <a:p>
            <a:pPr marL="422275" lvl="1" indent="-285750"/>
            <a:endParaRPr lang="fr-FR" sz="1050" dirty="0"/>
          </a:p>
          <a:p>
            <a:pPr marL="422275" lvl="1" indent="-285750"/>
            <a:r>
              <a:rPr lang="fr-FR" sz="2400" dirty="0"/>
              <a:t>La face sombre de certaines innovations managériales : </a:t>
            </a:r>
          </a:p>
          <a:p>
            <a:pPr marL="552450" lvl="3" indent="-285750"/>
            <a:r>
              <a:rPr lang="fr-FR" sz="2000" dirty="0"/>
              <a:t>Responsabilisation, participation, libération : mythes et réalités</a:t>
            </a:r>
          </a:p>
          <a:p>
            <a:pPr marL="552450" lvl="3" indent="-285750"/>
            <a:r>
              <a:rPr lang="fr-FR" sz="2000" dirty="0"/>
              <a:t>Santé au travail : un management intermédiaire souvent absent car embolisé par les taches administratives</a:t>
            </a:r>
          </a:p>
          <a:p>
            <a:pPr marL="552450" lvl="3" indent="-285750"/>
            <a:r>
              <a:rPr lang="fr-FR" sz="2000" dirty="0"/>
              <a:t>La crise cachée des savoirs et leurs effets organisationnels</a:t>
            </a:r>
          </a:p>
          <a:p>
            <a:pPr marL="552450" lvl="3" indent="-285750"/>
            <a:r>
              <a:rPr lang="fr-FR" sz="2000" dirty="0"/>
              <a:t>Gestion de projets et escalade des engagements</a:t>
            </a:r>
          </a:p>
          <a:p>
            <a:pPr>
              <a:buNone/>
            </a:pPr>
            <a:endParaRPr lang="fr-FR" sz="2000" dirty="0"/>
          </a:p>
          <a:p>
            <a:pPr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8066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1EB06-6948-9504-AA0E-CCB4771C2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III. Comment innover autrement 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95D5C7-D552-2D6E-68C9-09991D3C0E12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73843" y="1586892"/>
            <a:ext cx="11644313" cy="4753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2275" lvl="1" indent="-285750"/>
            <a:endParaRPr lang="fr-FR" dirty="0"/>
          </a:p>
          <a:p>
            <a:pPr marL="422275" lvl="1" indent="-285750"/>
            <a:r>
              <a:rPr lang="fr-FR" sz="2400" dirty="0"/>
              <a:t>Deux axes : </a:t>
            </a:r>
          </a:p>
          <a:p>
            <a:pPr marL="422275" lvl="2" indent="-285750"/>
            <a:endParaRPr lang="fr-FR" sz="1000" dirty="0"/>
          </a:p>
          <a:p>
            <a:pPr marL="422275" lvl="2" indent="-285750"/>
            <a:r>
              <a:rPr lang="fr-FR" sz="2300" dirty="0"/>
              <a:t>La </a:t>
            </a:r>
            <a:r>
              <a:rPr lang="fr-FR" sz="2300" b="1" i="1" dirty="0"/>
              <a:t>responsabilisation</a:t>
            </a:r>
            <a:r>
              <a:rPr lang="fr-FR" sz="2300" dirty="0"/>
              <a:t> des acteurs de l’innovation sur les conséquences à long terme de leurs actions</a:t>
            </a:r>
          </a:p>
          <a:p>
            <a:pPr marL="422275" lvl="2" indent="-285750"/>
            <a:endParaRPr lang="fr-FR" dirty="0"/>
          </a:p>
          <a:p>
            <a:pPr marL="422275" lvl="2" indent="-285750"/>
            <a:r>
              <a:rPr lang="fr-FR" sz="2300" dirty="0"/>
              <a:t>L’exploration d’</a:t>
            </a:r>
            <a:r>
              <a:rPr lang="fr-FR" sz="2300" b="1" i="1" dirty="0"/>
              <a:t>innovation sobres </a:t>
            </a:r>
            <a:r>
              <a:rPr lang="fr-FR" sz="2300" dirty="0"/>
              <a:t>qui visent un changement des modes de vie, de consommation et de production mais également des cadres cognitifs (indicateurs, évaluation des performances)</a:t>
            </a:r>
          </a:p>
          <a:p>
            <a:pPr>
              <a:buNone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5881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07F3B-856C-6EA2-E03A-A2ED99ED8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1" y="275034"/>
            <a:ext cx="11471275" cy="624581"/>
          </a:xfrm>
        </p:spPr>
        <p:txBody>
          <a:bodyPr/>
          <a:lstStyle/>
          <a:p>
            <a:pPr algn="ctr"/>
            <a:r>
              <a:rPr lang="fr-FR" dirty="0"/>
              <a:t>L’énigme de départ…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E96318B-8A8C-16CD-E0B1-6E4BF2402A0D}"/>
              </a:ext>
            </a:extLst>
          </p:cNvPr>
          <p:cNvSpPr txBox="1"/>
          <p:nvPr/>
        </p:nvSpPr>
        <p:spPr>
          <a:xfrm>
            <a:off x="132869" y="1300256"/>
            <a:ext cx="11698767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Roboto"/>
              </a:rPr>
              <a:t>L’innovation, nouvelle religion moderne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  <a:latin typeface="Roboto"/>
              </a:rPr>
              <a:t>U</a:t>
            </a:r>
            <a:r>
              <a:rPr lang="fr-FR" sz="2000" noProof="0" dirty="0">
                <a:solidFill>
                  <a:prstClr val="black"/>
                </a:solidFill>
                <a:latin typeface="Roboto"/>
              </a:rPr>
              <a:t>ne notion omniprésente, connotée positivement, désormais associée à tous les domaines d’activités humaines, économiques et sociales…</a:t>
            </a:r>
          </a:p>
          <a:p>
            <a:pPr lvl="1">
              <a:defRPr/>
            </a:pPr>
            <a:endParaRPr lang="fr-FR" sz="1100" noProof="0" dirty="0">
              <a:solidFill>
                <a:prstClr val="black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Roboto"/>
              </a:rPr>
              <a:t>…Mais impensée dans ses fondements et ses conséquences (devenue une culture)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100" dirty="0">
              <a:solidFill>
                <a:prstClr val="black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</a:rPr>
              <a:t>Un nouvel impératif qui s’impose aux États, entreprises, organisations publiques, individus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</a:rPr>
              <a:t>Nouvelle figure dépolitisée du Progrès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</a:rPr>
              <a:t>Associée à une conception de l’individu comme entrepreneur de soi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sz="2000" dirty="0">
              <a:solidFill>
                <a:prstClr val="black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latin typeface="Roboto"/>
              </a:rPr>
              <a:t>Des effets ambivalents : croissance économique mais… stagnation de l’IDH depuis 1970 dans les pays développés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noProof="0" dirty="0">
              <a:solidFill>
                <a:prstClr val="black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Roboto"/>
              </a:rPr>
              <a:t>Questionner le sens de l’innovation</a:t>
            </a:r>
            <a:r>
              <a:rPr kumimoji="0" lang="fr-FR" sz="24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c’est r</a:t>
            </a:r>
            <a:r>
              <a:rPr lang="fr-FR" sz="2400" dirty="0">
                <a:solidFill>
                  <a:prstClr val="black"/>
                </a:solidFill>
                <a:latin typeface="Roboto"/>
              </a:rPr>
              <a:t>econnaître ses effets indésirables éventuels et s’interroger sur les conditions dans lesquelles elle participe à la construction d’un monde plus soutenable</a:t>
            </a:r>
            <a:endParaRPr kumimoji="0" lang="fr-FR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798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15D9F-D4ED-E834-613C-5EF3E0A15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43" y="129321"/>
            <a:ext cx="11918157" cy="62458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800" dirty="0"/>
              <a:t>Comment responsabiliser les acteurs de l’innovation 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26393F-4CBD-1252-FE5C-3DD2000876AF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146521" y="558477"/>
            <a:ext cx="11644313" cy="753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2275" lvl="1" indent="-285750"/>
            <a:endParaRPr lang="fr-FR" sz="1100" dirty="0"/>
          </a:p>
          <a:p>
            <a:pPr marL="422275" lvl="1" indent="-285750"/>
            <a:r>
              <a:rPr lang="fr-FR" sz="2200" dirty="0"/>
              <a:t>Changer de conception de la responsabilité : vers une responsabilité projective            (Hans Jonas) plutôt que rétrospective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Comment encadrer la liberté d’entreprendre : quels dispositifs de responsabilisation ?</a:t>
            </a:r>
          </a:p>
          <a:p>
            <a:pPr marL="422275" lvl="2" indent="-285750"/>
            <a:r>
              <a:rPr lang="fr-FR" sz="2100" dirty="0"/>
              <a:t>Les dispositifs de régulation et d’auto-régulation</a:t>
            </a:r>
            <a:endParaRPr lang="fr-FR" sz="2200" dirty="0"/>
          </a:p>
          <a:p>
            <a:pPr marL="552450" lvl="3" indent="-285750"/>
            <a:r>
              <a:rPr lang="fr-FR" sz="1800" dirty="0"/>
              <a:t>Les limites d’une approche économique par les incitations (ex.: échecs de la tarification incitative du carbone)</a:t>
            </a:r>
          </a:p>
          <a:p>
            <a:pPr marL="552450" lvl="3" indent="-285750"/>
            <a:r>
              <a:rPr lang="fr-FR" sz="1800" dirty="0"/>
              <a:t>Les limites d’une logique d’autorégulation (RSE et accords volontaires)</a:t>
            </a:r>
          </a:p>
          <a:p>
            <a:pPr marL="552450" lvl="3" indent="-285750"/>
            <a:r>
              <a:rPr lang="fr-FR" sz="1800" dirty="0"/>
              <a:t>Du principe pollueur-payeur à la Responsabilité Elargie des Producteurs (REP) (forme de </a:t>
            </a:r>
            <a:r>
              <a:rPr lang="fr-FR" sz="1800" dirty="0" err="1"/>
              <a:t>corégulation</a:t>
            </a:r>
            <a:r>
              <a:rPr lang="fr-FR" sz="1800" dirty="0"/>
              <a:t>)</a:t>
            </a:r>
          </a:p>
          <a:p>
            <a:pPr marL="552450" lvl="3" indent="-285750"/>
            <a:r>
              <a:rPr lang="fr-FR" sz="1800" dirty="0"/>
              <a:t>Changer les règles comptables : la comptabilité en triple capital</a:t>
            </a:r>
          </a:p>
          <a:p>
            <a:pPr marL="422275" lvl="2" indent="-285750"/>
            <a:r>
              <a:rPr lang="fr-FR" sz="2000" dirty="0"/>
              <a:t>Innovation responsable et démocratique : les enjeux de gouvernance</a:t>
            </a:r>
          </a:p>
          <a:p>
            <a:pPr marL="552450" lvl="3" indent="-285750"/>
            <a:r>
              <a:rPr lang="fr-FR" sz="1800" dirty="0"/>
              <a:t>Associer les parties prenantes</a:t>
            </a:r>
          </a:p>
          <a:p>
            <a:pPr marL="552450" lvl="3" indent="-285750"/>
            <a:r>
              <a:rPr lang="fr-FR" sz="1800" dirty="0"/>
              <a:t>L’innovation responsable : le modèle ARIR (anticipation, réflexivité, inclusion, capacité de réponse)</a:t>
            </a:r>
          </a:p>
          <a:p>
            <a:pPr marL="422275" lvl="2" indent="-285750"/>
            <a:r>
              <a:rPr lang="fr-FR" sz="2000" dirty="0"/>
              <a:t>Responsabiliser les acteurs par le droit :</a:t>
            </a:r>
          </a:p>
          <a:p>
            <a:pPr marL="552450" lvl="3" indent="-285750"/>
            <a:r>
              <a:rPr lang="fr-FR" sz="1800" dirty="0"/>
              <a:t>Protéger les communs mondiaux (Judith </a:t>
            </a:r>
            <a:r>
              <a:rPr lang="fr-FR" sz="1800" dirty="0" err="1"/>
              <a:t>Rochfeld</a:t>
            </a:r>
            <a:r>
              <a:rPr lang="fr-FR" sz="1800" dirty="0"/>
              <a:t>)</a:t>
            </a:r>
          </a:p>
          <a:p>
            <a:pPr marL="552450" lvl="3" indent="-285750"/>
            <a:r>
              <a:rPr lang="fr-FR" sz="1800" dirty="0"/>
              <a:t>La transformation du droit des sociétés : raison d’être et entreprises à mission (</a:t>
            </a:r>
            <a:r>
              <a:rPr lang="fr-FR" sz="1800" dirty="0" err="1"/>
              <a:t>Segrestin</a:t>
            </a:r>
            <a:r>
              <a:rPr lang="fr-FR" sz="1800" dirty="0"/>
              <a:t> et </a:t>
            </a:r>
            <a:r>
              <a:rPr lang="fr-FR" sz="1800" dirty="0" err="1"/>
              <a:t>Hatchuel</a:t>
            </a:r>
            <a:r>
              <a:rPr lang="fr-FR" sz="1800" dirty="0"/>
              <a:t>)</a:t>
            </a:r>
          </a:p>
          <a:p>
            <a:pPr marL="552450" lvl="3" indent="-285750"/>
            <a:endParaRPr lang="fr-FR" sz="1800" dirty="0"/>
          </a:p>
          <a:p>
            <a:pPr marL="422275" lvl="2" indent="-285750"/>
            <a:endParaRPr lang="fr-FR" sz="2000" dirty="0"/>
          </a:p>
          <a:p>
            <a:pPr marL="422275" lvl="2" indent="-285750"/>
            <a:endParaRPr lang="fr-FR" sz="2000" dirty="0"/>
          </a:p>
        </p:txBody>
      </p:sp>
      <p:pic>
        <p:nvPicPr>
          <p:cNvPr id="6" name="Image 5" descr="Une image contenant calendrier&#10;&#10;Description générée automatiquement">
            <a:extLst>
              <a:ext uri="{FF2B5EF4-FFF2-40B4-BE49-F238E27FC236}">
                <a16:creationId xmlns:a16="http://schemas.microsoft.com/office/drawing/2014/main" id="{1A6B50D6-B468-7205-5CF3-14E2CA89E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838" y="4325662"/>
            <a:ext cx="1925255" cy="192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64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1ABD8-21A7-0ED4-B692-224DF167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210343"/>
            <a:ext cx="11471275" cy="624581"/>
          </a:xfrm>
        </p:spPr>
        <p:txBody>
          <a:bodyPr/>
          <a:lstStyle/>
          <a:p>
            <a:pPr algn="ctr"/>
            <a:r>
              <a:rPr lang="fr-FR" sz="2800" dirty="0"/>
              <a:t>Innovation : la voie de la sobriété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4421CC-FFA4-D99D-5E3B-F2A93F74B628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02511" y="522633"/>
            <a:ext cx="11786977" cy="800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2275" lvl="1" indent="-285750"/>
            <a:endParaRPr lang="fr-FR" dirty="0"/>
          </a:p>
          <a:p>
            <a:pPr marL="422275" lvl="1" indent="-285750"/>
            <a:r>
              <a:rPr lang="fr-FR" sz="2400" dirty="0"/>
              <a:t>La fin de la société d’abondance</a:t>
            </a:r>
          </a:p>
          <a:p>
            <a:pPr marL="422275" lvl="1" indent="-285750"/>
            <a:r>
              <a:rPr lang="fr-FR" sz="2400" dirty="0"/>
              <a:t>Qu’est-ce que la sobriété (matérielle et énergétique) ? </a:t>
            </a:r>
          </a:p>
          <a:p>
            <a:pPr marL="422275" lvl="2" indent="-285750"/>
            <a:r>
              <a:rPr lang="fr-FR" sz="2000" dirty="0"/>
              <a:t>Modérer la consommation et production intensive en ressources, explorer de nouveaux modèles d’affaires</a:t>
            </a:r>
          </a:p>
          <a:p>
            <a:pPr marL="422275" lvl="2" indent="-285750"/>
            <a:r>
              <a:rPr lang="fr-FR" sz="2000" dirty="0"/>
              <a:t>Au-delà de la sobriété volontaire, sobriété collective et contrainte (voir Valérie Guillard)</a:t>
            </a:r>
          </a:p>
          <a:p>
            <a:pPr marL="422275" lvl="1" indent="-285750"/>
            <a:r>
              <a:rPr lang="fr-FR" sz="2400" dirty="0"/>
              <a:t>Quelles innovations face aux enjeux de sobriété ?</a:t>
            </a:r>
          </a:p>
          <a:p>
            <a:pPr marL="422275" lvl="2" indent="-285750"/>
            <a:r>
              <a:rPr lang="fr-FR" sz="2000" dirty="0"/>
              <a:t>Allonger la durée de vie des produits et des infrastructures (durabilité programmée)</a:t>
            </a:r>
          </a:p>
          <a:p>
            <a:pPr marL="422275" lvl="2" indent="-285750"/>
            <a:r>
              <a:rPr lang="fr-FR" sz="2000" dirty="0"/>
              <a:t>Le potentiel des modèles de produits-services (maintenance, réparation, reconditionnement, économie de fonctionnalité, partage…) : circularité forte (Aggeri, </a:t>
            </a:r>
            <a:r>
              <a:rPr lang="fr-FR" sz="2000" dirty="0" err="1"/>
              <a:t>Beulque</a:t>
            </a:r>
            <a:r>
              <a:rPr lang="fr-FR" sz="2000" dirty="0"/>
              <a:t>, </a:t>
            </a:r>
            <a:r>
              <a:rPr lang="fr-FR" sz="2000" dirty="0" err="1"/>
              <a:t>Micheaux</a:t>
            </a:r>
            <a:r>
              <a:rPr lang="fr-FR" sz="2000" dirty="0"/>
              <a:t>, 2023)</a:t>
            </a:r>
          </a:p>
          <a:p>
            <a:pPr marL="422275" lvl="2" indent="-285750"/>
            <a:r>
              <a:rPr lang="fr-FR" sz="2000" dirty="0"/>
              <a:t>Le levier de l’éco-conception</a:t>
            </a:r>
          </a:p>
          <a:p>
            <a:pPr marL="422275" lvl="2" indent="-285750"/>
            <a:r>
              <a:rPr lang="fr-FR" sz="2000" dirty="0"/>
              <a:t>Faire preuve de discernement technologique (Philippe </a:t>
            </a:r>
            <a:r>
              <a:rPr lang="fr-FR" sz="2000" dirty="0" err="1"/>
              <a:t>Bihouix</a:t>
            </a:r>
            <a:r>
              <a:rPr lang="fr-FR" sz="2000" dirty="0"/>
              <a:t>) : usage parcimonieux high-tech et potentiel des </a:t>
            </a:r>
            <a:r>
              <a:rPr lang="fr-FR" sz="2000" dirty="0" err="1"/>
              <a:t>low</a:t>
            </a:r>
            <a:r>
              <a:rPr lang="fr-FR" sz="2000" dirty="0"/>
              <a:t> tech</a:t>
            </a:r>
          </a:p>
          <a:p>
            <a:pPr marL="422275" lvl="2" indent="-285750"/>
            <a:r>
              <a:rPr lang="fr-FR" sz="2000" dirty="0"/>
              <a:t>Réhabiliter les savoirs associés à la sobriété (maintenance, réparation, régénération, circularité…)</a:t>
            </a:r>
          </a:p>
          <a:p>
            <a:pPr marL="422275" lvl="2" indent="-285750"/>
            <a:r>
              <a:rPr lang="fr-FR" sz="2000" dirty="0"/>
              <a:t>Les conditions institutionnelles d’innovations sobres (ex.: loi AGEC)</a:t>
            </a:r>
          </a:p>
          <a:p>
            <a:pPr lvl="2" indent="0">
              <a:buNone/>
            </a:pPr>
            <a:endParaRPr lang="fr-FR" sz="23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</p:txBody>
      </p:sp>
      <p:pic>
        <p:nvPicPr>
          <p:cNvPr id="6" name="Image 5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9BDE7D6F-F6DE-B2B9-F999-B081D2097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3578" y="0"/>
            <a:ext cx="1208422" cy="19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3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CE54EF-6CA6-950E-C313-17F25AB6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307282"/>
            <a:ext cx="11471275" cy="624581"/>
          </a:xfrm>
        </p:spPr>
        <p:txBody>
          <a:bodyPr/>
          <a:lstStyle/>
          <a:p>
            <a:pPr algn="ctr"/>
            <a:r>
              <a:rPr lang="fr-FR" dirty="0"/>
              <a:t>Illustrations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854E24-E431-89EB-1A77-1CDBC11452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15Y-FR-HD.png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B44C27-69AB-8D6D-3683-C3301D3B8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2" y="1041399"/>
            <a:ext cx="5670176" cy="251092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B1C049-3BE0-4361-A8D4-D3B286E0A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856" y="1041399"/>
            <a:ext cx="3995691" cy="22375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E51E0E5-935F-1424-1AAC-96B7B397C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33" y="3660307"/>
            <a:ext cx="4320707" cy="32405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67B3F96-B2C5-F2AB-BFF9-36202ACF4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6016" y="3660307"/>
            <a:ext cx="2880385" cy="28888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E3C872A-1856-944F-3E01-1316FC9E0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02" y="4076032"/>
            <a:ext cx="4572000" cy="247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C2AA57-5EAE-8E1D-459C-C9FE7DEE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8" y="268217"/>
            <a:ext cx="12129344" cy="624581"/>
          </a:xfrm>
        </p:spPr>
        <p:txBody>
          <a:bodyPr/>
          <a:lstStyle/>
          <a:p>
            <a:pPr algn="ctr"/>
            <a:r>
              <a:rPr lang="fr-FR" sz="2800" dirty="0"/>
              <a:t>Pour </a:t>
            </a:r>
            <a:r>
              <a:rPr lang="fr-FR" sz="2800" dirty="0" err="1"/>
              <a:t>innOver</a:t>
            </a:r>
            <a:r>
              <a:rPr lang="fr-FR" sz="2800" dirty="0"/>
              <a:t> autrement, changer nos cadres cognitifs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BBF8CF-07D4-A15E-1F44-28A88BC4AC4E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73843" y="1586892"/>
            <a:ext cx="11644313" cy="4726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2275" lvl="1" indent="-285750"/>
            <a:endParaRPr lang="fr-FR" dirty="0"/>
          </a:p>
          <a:p>
            <a:pPr marL="422275" lvl="1" indent="-285750"/>
            <a:r>
              <a:rPr lang="fr-FR" sz="2400" dirty="0"/>
              <a:t>Pour changer la culture de la croissance fondée sur l’innovation intensive, il faut changer nos modes de pensée, de voir et d’agir, i.e. nos cadres cognitifs incarnés dans des « technologies invisibles » (Michel Berry) qui nous gouvernent à notre insu :</a:t>
            </a:r>
          </a:p>
          <a:p>
            <a:pPr marL="422275" lvl="2" indent="-285750"/>
            <a:r>
              <a:rPr lang="fr-FR" sz="2300" dirty="0"/>
              <a:t>Indicateurs de performance macro-économiques (ex.: PIB)</a:t>
            </a:r>
          </a:p>
          <a:p>
            <a:pPr marL="422275" lvl="2" indent="-285750"/>
            <a:r>
              <a:rPr lang="fr-FR" sz="2300" dirty="0"/>
              <a:t>Indicateurs de performance financiers des entreprises (ex.: ROI, ROE)</a:t>
            </a:r>
          </a:p>
          <a:p>
            <a:pPr marL="422275" lvl="2" indent="-285750"/>
            <a:r>
              <a:rPr lang="fr-FR" sz="2300" dirty="0"/>
              <a:t>Rompre avec la logique de recherche des coûts les plus bas</a:t>
            </a:r>
          </a:p>
          <a:p>
            <a:pPr>
              <a:buNone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22424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8B330A-031D-6367-2C34-46E083E690CE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73843" y="1586892"/>
            <a:ext cx="11644313" cy="2505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2275" lvl="1" indent="-285750" algn="ctr"/>
            <a:endParaRPr lang="fr-FR" sz="1400" dirty="0"/>
          </a:p>
          <a:p>
            <a:pPr marL="422275" lvl="1" indent="-285750" algn="ctr"/>
            <a:endParaRPr lang="fr-FR" sz="1400" dirty="0"/>
          </a:p>
          <a:p>
            <a:pPr marL="422275" lvl="1" indent="-285750" algn="ctr"/>
            <a:endParaRPr lang="fr-FR" sz="1400" dirty="0"/>
          </a:p>
          <a:p>
            <a:pPr marL="422275" lvl="1" indent="-285750" algn="ctr"/>
            <a:endParaRPr lang="fr-FR" sz="1400" dirty="0"/>
          </a:p>
          <a:p>
            <a:pPr marL="422275" lvl="1" indent="-285750" algn="ctr"/>
            <a:r>
              <a:rPr lang="fr-FR" sz="2800" dirty="0"/>
              <a:t>Merci de votre attention 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1180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EF7EF2D-54A2-58AD-7332-5FE32990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416818"/>
            <a:ext cx="11471275" cy="624581"/>
          </a:xfrm>
        </p:spPr>
        <p:txBody>
          <a:bodyPr/>
          <a:lstStyle/>
          <a:p>
            <a:pPr algn="ctr"/>
            <a:r>
              <a:rPr lang="fr-FR" dirty="0"/>
              <a:t>L’innovation à l’épreuve de l’anthropocène</a:t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718E712-A37E-2260-BA21-5B58FCA4B6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D0D9DB8-5E3F-6A4C-3E9E-A6108DD39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5" y="1238532"/>
            <a:ext cx="6027316" cy="4912507"/>
          </a:xfrm>
          <a:prstGeom prst="rect">
            <a:avLst/>
          </a:prstGeom>
        </p:spPr>
      </p:pic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80514BA3-D138-38C8-F365-A2EC33407118}"/>
              </a:ext>
            </a:extLst>
          </p:cNvPr>
          <p:cNvSpPr txBox="1">
            <a:spLocks/>
          </p:cNvSpPr>
          <p:nvPr/>
        </p:nvSpPr>
        <p:spPr>
          <a:xfrm>
            <a:off x="7351877" y="1749393"/>
            <a:ext cx="4956738" cy="1325563"/>
          </a:xfrm>
          <a:prstGeom prst="rect">
            <a:avLst/>
          </a:prstGeom>
        </p:spPr>
        <p:txBody>
          <a:bodyPr vert="horz" lIns="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200" b="0" kern="1200" cap="none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36525" indent="-136525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36525" indent="-136525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+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266700" indent="-130175" algn="l" defTabSz="914400" rtl="0" eaLnBrk="1" latinLnBrk="0" hangingPunct="1">
              <a:lnSpc>
                <a:spcPct val="120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Tx/>
              <a:buNone/>
              <a:defRPr sz="1200" i="0" kern="1200" cap="all" spc="200" baseline="0">
                <a:ln w="6350">
                  <a:solidFill>
                    <a:schemeClr val="accent1"/>
                  </a:solidFill>
                </a:ln>
                <a:noFill/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Arial" panose="020B0604020202020204" pitchFamily="34" charset="0"/>
              </a:rPr>
              <a:t>Evolution mondiale du PIB, des émissions de          GES et de l’empreinte matérielle entre 1970 et 2018 dans le monde (base 1 en 1990 source : EEA, 2021)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D3D3024E-E1A1-C354-7599-95B1FD63BBE0}"/>
              </a:ext>
            </a:extLst>
          </p:cNvPr>
          <p:cNvSpPr txBox="1">
            <a:spLocks/>
          </p:cNvSpPr>
          <p:nvPr/>
        </p:nvSpPr>
        <p:spPr>
          <a:xfrm>
            <a:off x="7044586" y="3525317"/>
            <a:ext cx="5147414" cy="2953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Roboto"/>
              </a:rPr>
              <a:t>L’i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nnovation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moteur de la croissance économique… qui n’est pas soutenable sur le </a:t>
            </a:r>
            <a:r>
              <a:rPr lang="fr-FR" sz="2000" dirty="0">
                <a:solidFill>
                  <a:prstClr val="black"/>
                </a:solidFill>
                <a:latin typeface="Roboto"/>
              </a:rPr>
              <a:t>l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ong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terme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Un constat qui n’est pas nouveau…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(rapport Meadows, 1972)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Quelles réponses 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DC4B827-DAD4-5779-DF62-5BD2B3392489}"/>
              </a:ext>
            </a:extLst>
          </p:cNvPr>
          <p:cNvCxnSpPr/>
          <p:nvPr/>
        </p:nvCxnSpPr>
        <p:spPr>
          <a:xfrm>
            <a:off x="3264061" y="4589878"/>
            <a:ext cx="0" cy="11921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497D5229-4A3C-A7B8-B4C4-CA6D0388F0F5}"/>
              </a:ext>
            </a:extLst>
          </p:cNvPr>
          <p:cNvSpPr txBox="1">
            <a:spLocks/>
          </p:cNvSpPr>
          <p:nvPr/>
        </p:nvSpPr>
        <p:spPr>
          <a:xfrm>
            <a:off x="239815" y="6180749"/>
            <a:ext cx="11380685" cy="99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		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Emissions GES     Empreinte matérielle    PIB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A7FF1802-378D-6236-37E7-A9E8FBB5690F}"/>
              </a:ext>
            </a:extLst>
          </p:cNvPr>
          <p:cNvCxnSpPr>
            <a:cxnSpLocks/>
          </p:cNvCxnSpPr>
          <p:nvPr/>
        </p:nvCxnSpPr>
        <p:spPr>
          <a:xfrm flipH="1">
            <a:off x="1017270" y="4589878"/>
            <a:ext cx="224679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1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82E82-9AA1-F414-0336-C53AAAF61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" y="372390"/>
            <a:ext cx="12110978" cy="624581"/>
          </a:xfrm>
        </p:spPr>
        <p:txBody>
          <a:bodyPr/>
          <a:lstStyle/>
          <a:p>
            <a:pPr algn="ctr"/>
            <a:r>
              <a:rPr lang="fr-FR" sz="2800" dirty="0"/>
              <a:t>Les angles morts de l’innovation technologique (1) :</a:t>
            </a:r>
            <a:br>
              <a:rPr lang="fr-FR" sz="2800" dirty="0"/>
            </a:br>
            <a:r>
              <a:rPr lang="fr-FR" sz="2800" dirty="0"/>
              <a:t>les transferts de pollution et l’empreinte matérielle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0CFFAB3-9736-FA56-E7A2-2B0191B93D4C}"/>
              </a:ext>
            </a:extLst>
          </p:cNvPr>
          <p:cNvSpPr txBox="1"/>
          <p:nvPr/>
        </p:nvSpPr>
        <p:spPr>
          <a:xfrm>
            <a:off x="720724" y="1678329"/>
            <a:ext cx="100784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Transferts de pollution 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cf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Guillaume Pitron)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Visibles avec les ACV 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FF8AD3E-FDFB-A3F5-7667-DC603FEE2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676" y="4106165"/>
            <a:ext cx="2767654" cy="18387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3F5F856-91CC-F404-35B0-4475A02DC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951" y="4116668"/>
            <a:ext cx="2942053" cy="183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EF7EF2D-54A2-58AD-7332-5FE32990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8" y="416818"/>
            <a:ext cx="12006805" cy="624581"/>
          </a:xfrm>
        </p:spPr>
        <p:txBody>
          <a:bodyPr/>
          <a:lstStyle/>
          <a:p>
            <a:r>
              <a:rPr lang="fr-FR" sz="3200" dirty="0"/>
              <a:t>Réponse classique : croissance « verte » fondée sur l’innovation technologique</a:t>
            </a:r>
            <a:br>
              <a:rPr lang="fr-FR" sz="3200" dirty="0"/>
            </a:b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718E712-A37E-2260-BA21-5B58FCA4B6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97B515-E311-4F20-2711-8E385E355CF8}"/>
              </a:ext>
            </a:extLst>
          </p:cNvPr>
          <p:cNvSpPr txBox="1"/>
          <p:nvPr/>
        </p:nvSpPr>
        <p:spPr>
          <a:xfrm>
            <a:off x="199863" y="1670645"/>
            <a:ext cx="1007845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Solution à la crise écologique ? La croissance « verte » par l’innovation technologique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Mettre en place les bonnes « incitations »  (P. Aghion et al., 2020)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Roboto"/>
              </a:rPr>
              <a:t>Problème logique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: d’où vient la crise écologique ?...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…De l’adoption massive d’innovations passées (voiture thermique,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agriculture intensive, énergies carbonées…)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Qu’est-ce qui garantit que les innovations dites « vertes » n’auront pas de conséquences négatives dans le futur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11010C6-FF84-5740-2271-7C489DE0F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1607" y="2095770"/>
            <a:ext cx="20447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82E82-9AA1-F414-0336-C53AAAF61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" y="237548"/>
            <a:ext cx="12110978" cy="62458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800" dirty="0"/>
              <a:t>Les angles morts de l’innovation technologique (2) :</a:t>
            </a:r>
            <a:br>
              <a:rPr lang="fr-FR" sz="2800" dirty="0"/>
            </a:br>
            <a:r>
              <a:rPr lang="fr-FR" sz="2800" dirty="0"/>
              <a:t>la question de la transition énergétique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1E797B-8253-07F5-A325-62AF7998DA8F}"/>
              </a:ext>
            </a:extLst>
          </p:cNvPr>
          <p:cNvSpPr txBox="1"/>
          <p:nvPr/>
        </p:nvSpPr>
        <p:spPr>
          <a:xfrm>
            <a:off x="173620" y="1410355"/>
            <a:ext cx="11840902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La transition énergétique a-t-elle jamais eu lieu 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Bois/eau &gt; charbon &gt; pétrole &gt; nucléaire + énergies renouvelables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Thèse aujourd’hui contestée par des historiens 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cf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JB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Fressoz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Biais : on s’intéresse à la demande finale d’énergie et pas aux symbioses énergétiques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Exemples historiques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On n’a jamais consommé autant de bois, de charbon, de pétrole ou de gaz qu’aujourd’hui : on observe des additions énergétiques plutôt qu’une transition énergétique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Image 4" descr="Une image contenant extérieur, arbre, train, voie&#10;&#10;Description générée automatiquement">
            <a:extLst>
              <a:ext uri="{FF2B5EF4-FFF2-40B4-BE49-F238E27FC236}">
                <a16:creationId xmlns:a16="http://schemas.microsoft.com/office/drawing/2014/main" id="{C408F591-3BFC-2E62-A921-9B6EA97B3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877" y="3131388"/>
            <a:ext cx="2874379" cy="1901282"/>
          </a:xfrm>
          <a:prstGeom prst="rect">
            <a:avLst/>
          </a:prstGeom>
        </p:spPr>
      </p:pic>
      <p:pic>
        <p:nvPicPr>
          <p:cNvPr id="8" name="Image 7" descr="Une image contenant bâtiment agricole, grange, sous-sol&#10;&#10;Description générée automatiquement">
            <a:extLst>
              <a:ext uri="{FF2B5EF4-FFF2-40B4-BE49-F238E27FC236}">
                <a16:creationId xmlns:a16="http://schemas.microsoft.com/office/drawing/2014/main" id="{2040E25B-C9AF-05B2-F5F5-FE1B3561D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687" y="3156071"/>
            <a:ext cx="3321581" cy="18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2A85B1-FBD1-8D7F-8B7E-F4B4B7C3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14" y="256643"/>
            <a:ext cx="11471275" cy="62458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800" dirty="0"/>
              <a:t>Les angles morts de l’innovation technologique (3) :</a:t>
            </a:r>
            <a:br>
              <a:rPr lang="fr-FR" sz="2800" dirty="0"/>
            </a:br>
            <a:r>
              <a:rPr lang="fr-FR" sz="2800" dirty="0"/>
              <a:t>l’impensé de la sobriété</a:t>
            </a:r>
            <a:br>
              <a:rPr lang="fr-FR" sz="2800" dirty="0"/>
            </a:b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A09F6D-2C78-E6A8-E9FA-FDEB1E091DBD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96014" y="1091598"/>
            <a:ext cx="11862624" cy="646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Hypothèse de croissance (infinie ?) des besoins </a:t>
            </a:r>
          </a:p>
          <a:p>
            <a:pPr marL="422275" lvl="1" indent="-285750"/>
            <a:endParaRPr lang="fr-FR" dirty="0"/>
          </a:p>
          <a:p>
            <a:pPr marL="422275" lvl="1" indent="-285750"/>
            <a:r>
              <a:rPr lang="fr-FR" sz="2400" dirty="0"/>
              <a:t>La prédiction erronée de Joseph Schumpeter (1942)… la saturation progressive des besoins va réduire les occasions d’investissement</a:t>
            </a:r>
          </a:p>
          <a:p>
            <a:pPr marL="422275" lvl="1" indent="-285750"/>
            <a:endParaRPr lang="fr-FR" dirty="0"/>
          </a:p>
          <a:p>
            <a:pPr marL="422275" lvl="1" indent="-285750"/>
            <a:r>
              <a:rPr lang="fr-FR" sz="2400" dirty="0"/>
              <a:t>Croissance des besoins alimentée par l’innovation intensive et les techniques de gestion de la société de consommation (marketing, design, publicité…) visant à susciter de nouveaux besoins</a:t>
            </a:r>
          </a:p>
          <a:p>
            <a:pPr marL="422275" lvl="1" indent="-285750"/>
            <a:endParaRPr lang="fr-FR" sz="2400" dirty="0"/>
          </a:p>
          <a:p>
            <a:pPr marL="422275" lvl="1" indent="-285750"/>
            <a:endParaRPr lang="fr-FR" sz="1400" dirty="0"/>
          </a:p>
          <a:p>
            <a:pPr marL="422275" lvl="1" indent="-285750"/>
            <a:endParaRPr lang="fr-FR" sz="2400" dirty="0"/>
          </a:p>
          <a:p>
            <a:pPr>
              <a:buNone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494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82E82-9AA1-F414-0336-C53AAAF61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" y="372390"/>
            <a:ext cx="12110978" cy="624581"/>
          </a:xfrm>
        </p:spPr>
        <p:txBody>
          <a:bodyPr/>
          <a:lstStyle/>
          <a:p>
            <a:pPr algn="ctr"/>
            <a:r>
              <a:rPr lang="fr-FR" sz="2800" dirty="0"/>
              <a:t>Les angles morts de l’innovation en général (4) :</a:t>
            </a:r>
            <a:br>
              <a:rPr lang="fr-FR" sz="2800" dirty="0"/>
            </a:br>
            <a:r>
              <a:rPr lang="fr-FR" sz="2800" dirty="0"/>
              <a:t>Le biais pro-innovation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0CFFAB3-9736-FA56-E7A2-2B0191B93D4C}"/>
              </a:ext>
            </a:extLst>
          </p:cNvPr>
          <p:cNvSpPr txBox="1"/>
          <p:nvPr/>
        </p:nvSpPr>
        <p:spPr>
          <a:xfrm>
            <a:off x="732299" y="2210765"/>
            <a:ext cx="10888683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Le biais pro-innovation (Everett Rogers, 1962) 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On met en avant les bénéfices de l’innovation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On ne discute jamais ses conséquences négatives éventuelles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2400" dirty="0">
              <a:solidFill>
                <a:prstClr val="black"/>
              </a:solidFill>
              <a:latin typeface="Roboto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Roboto"/>
              </a:rPr>
              <a:t>Ex.: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les bienfaits de l’automobile comme insecticide en 1910</a:t>
            </a:r>
          </a:p>
        </p:txBody>
      </p:sp>
      <p:pic>
        <p:nvPicPr>
          <p:cNvPr id="4" name="Image 3" descr="Une image contenant personne, homme, mur, intérieur&#10;&#10;Description générée automatiquement">
            <a:extLst>
              <a:ext uri="{FF2B5EF4-FFF2-40B4-BE49-F238E27FC236}">
                <a16:creationId xmlns:a16="http://schemas.microsoft.com/office/drawing/2014/main" id="{4C0045DB-C7AB-65E9-32B6-2428823B9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701" y="1162613"/>
            <a:ext cx="1270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6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58B3D-810B-6E98-574E-88606024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07282"/>
            <a:ext cx="11934825" cy="62458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dirty="0"/>
              <a:t>Au-delà des innovations technologiques…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2DE5A5-04D1-1F9E-E7EA-B170FB773964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57174" y="1058254"/>
            <a:ext cx="11644313" cy="6498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2275" lvl="1" indent="-285750"/>
            <a:endParaRPr lang="fr-FR" dirty="0"/>
          </a:p>
          <a:p>
            <a:pPr marL="422275" lvl="1" indent="-285750"/>
            <a:r>
              <a:rPr lang="fr-FR" sz="2400" dirty="0"/>
              <a:t>Pourquoi et comment a-t-elle remplacé l’idée de Progrès comme nouvel idéal de nos sociétés modernes ? En d’autres termes, comment est-elle devenue une culture ?</a:t>
            </a:r>
          </a:p>
          <a:p>
            <a:pPr marL="422275" lvl="1" indent="-285750"/>
            <a:r>
              <a:rPr lang="fr-FR" sz="2400" dirty="0"/>
              <a:t>Comment les imaginaires associés à l’innovation - au départ associée à la R&amp;D et la technologie – ont changé avec l’adjonction de nouveaux épithètes (verte, sociale, frugale, publique…) ?</a:t>
            </a:r>
          </a:p>
          <a:p>
            <a:pPr marL="422275" lvl="1" indent="-285750"/>
            <a:r>
              <a:rPr lang="fr-FR" sz="2400" dirty="0"/>
              <a:t>Quels sont les effets indésirables des innovations et pourquoi sont-ils si difficiles à anticiper ?</a:t>
            </a:r>
          </a:p>
          <a:p>
            <a:pPr marL="422275" lvl="1" indent="-285750"/>
            <a:r>
              <a:rPr lang="fr-FR" sz="2400" dirty="0"/>
              <a:t>Comment innover autrement pour une société véritablement durable ?</a:t>
            </a:r>
          </a:p>
          <a:p>
            <a:pPr marL="422275" lvl="1" indent="-285750"/>
            <a:endParaRPr lang="fr-FR" sz="1400" dirty="0"/>
          </a:p>
          <a:p>
            <a:pPr marL="422275" lvl="1" indent="-285750"/>
            <a:endParaRPr lang="fr-FR" sz="2400" dirty="0"/>
          </a:p>
          <a:p>
            <a:pPr>
              <a:buNone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4836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QUE MINES PARIS">
  <a:themeElements>
    <a:clrScheme name="Personnalisé 59">
      <a:dk1>
        <a:sysClr val="windowText" lastClr="000000"/>
      </a:dk1>
      <a:lt1>
        <a:sysClr val="window" lastClr="FFFFFF"/>
      </a:lt1>
      <a:dk2>
        <a:srgbClr val="9D9D9D"/>
      </a:dk2>
      <a:lt2>
        <a:srgbClr val="D8D8D8"/>
      </a:lt2>
      <a:accent1>
        <a:srgbClr val="005E9E"/>
      </a:accent1>
      <a:accent2>
        <a:srgbClr val="F8B740"/>
      </a:accent2>
      <a:accent3>
        <a:srgbClr val="2BA9FF"/>
      </a:accent3>
      <a:accent4>
        <a:srgbClr val="72C5FE"/>
      </a:accent4>
      <a:accent5>
        <a:srgbClr val="B8E2FF"/>
      </a:accent5>
      <a:accent6>
        <a:srgbClr val="004676"/>
      </a:accent6>
      <a:hlink>
        <a:srgbClr val="005E9E"/>
      </a:hlink>
      <a:folHlink>
        <a:srgbClr val="9D9D9D"/>
      </a:folHlink>
    </a:clrScheme>
    <a:fontScheme name="Personnalisé 56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4E1B293D-2DC2-AC46-9429-FE9707549024}" vid="{90B8AF68-6B3F-BB4B-85D8-5B0803D41A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2076</Words>
  <Application>Microsoft Macintosh PowerPoint</Application>
  <PresentationFormat>Grand écran</PresentationFormat>
  <Paragraphs>243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Roboto</vt:lpstr>
      <vt:lpstr>Roboto Black</vt:lpstr>
      <vt:lpstr>Roboto Thin</vt:lpstr>
      <vt:lpstr>1_Thème Office</vt:lpstr>
      <vt:lpstr>MASQUE MINES PARIS</vt:lpstr>
      <vt:lpstr>Rencontres de l’institut Véolia, 27 mars 2023  Franck AGGERI professeur de management à Mines Paris - PSL, CGS-i3, UMR CNRS, codirecteur de la chaire « mines urbaines » </vt:lpstr>
      <vt:lpstr>L’énigme de départ…</vt:lpstr>
      <vt:lpstr>L’innovation à l’épreuve de l’anthropocène </vt:lpstr>
      <vt:lpstr>Les angles morts de l’innovation technologique (1) : les transferts de pollution et l’empreinte matérielle</vt:lpstr>
      <vt:lpstr>Réponse classique : croissance « verte » fondée sur l’innovation technologique </vt:lpstr>
      <vt:lpstr>Les angles morts de l’innovation technologique (2) : la question de la transition énergétique</vt:lpstr>
      <vt:lpstr>Les angles morts de l’innovation technologique (3) : l’impensé de la sobriété </vt:lpstr>
      <vt:lpstr>Les angles morts de l’innovation en général (4) : Le biais pro-innovation </vt:lpstr>
      <vt:lpstr>Au-delà des innovations technologiques…</vt:lpstr>
      <vt:lpstr>Le plan du livre</vt:lpstr>
      <vt:lpstr>I. La formation d’une culture de l’innovation</vt:lpstr>
      <vt:lpstr>De quoi l’innovation est-elle le nom ?</vt:lpstr>
      <vt:lpstr>Les trois temps de la conceptualisation de l’innovation</vt:lpstr>
      <vt:lpstr>II. innovation, l’heure du doute</vt:lpstr>
      <vt:lpstr>Comment rendre visible les effets négatifs des innovations technologiques ? </vt:lpstr>
      <vt:lpstr>La voiture électrique, est-elle réellement « verte » ? </vt:lpstr>
      <vt:lpstr>Les enjeux d’un changement de référentiel</vt:lpstr>
      <vt:lpstr>La face sombre des innovations financières et managériales</vt:lpstr>
      <vt:lpstr>III. Comment innover autrement ?</vt:lpstr>
      <vt:lpstr>Comment responsabiliser les acteurs de l’innovation ?</vt:lpstr>
      <vt:lpstr>Innovation : la voie de la sobriété</vt:lpstr>
      <vt:lpstr>Illustrations</vt:lpstr>
      <vt:lpstr>Pour innOver autrement, changer nos cadres cognitifs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Rencontres de l’institut Véolia, 27 mars 2023  Franck AGGERI professeur de management à Mines Paris - PSL, CGS-i3, UMR CNRS, codirecteur de la chaire « mines urbaines » </dc:title>
  <dc:creator>Franck Aggeri</dc:creator>
  <cp:lastModifiedBy>Franck Aggeri</cp:lastModifiedBy>
  <cp:revision>7</cp:revision>
  <cp:lastPrinted>2023-03-26T19:14:55Z</cp:lastPrinted>
  <dcterms:created xsi:type="dcterms:W3CDTF">2023-03-22T10:55:24Z</dcterms:created>
  <dcterms:modified xsi:type="dcterms:W3CDTF">2023-03-26T20:36:04Z</dcterms:modified>
</cp:coreProperties>
</file>